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4.xml" ContentType="application/vnd.openxmlformats-officedocument.presentationml.tags+xml"/>
  <Override PartName="/ppt/notesSlides/notesSlide46.xml" ContentType="application/vnd.openxmlformats-officedocument.presentationml.notesSlide+xml"/>
  <Override PartName="/ppt/tags/tag25.xml" ContentType="application/vnd.openxmlformats-officedocument.presentationml.tags+xml"/>
  <Override PartName="/ppt/notesSlides/notesSlide47.xml" ContentType="application/vnd.openxmlformats-officedocument.presentationml.notesSlide+xml"/>
  <Override PartName="/ppt/tags/tag26.xml" ContentType="application/vnd.openxmlformats-officedocument.presentationml.tags+xml"/>
  <Override PartName="/ppt/notesSlides/notesSlide48.xml" ContentType="application/vnd.openxmlformats-officedocument.presentationml.notesSlide+xml"/>
  <Override PartName="/ppt/tags/tag27.xml" ContentType="application/vnd.openxmlformats-officedocument.presentationml.tags+xml"/>
  <Override PartName="/ppt/notesSlides/notesSlide4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50.xml" ContentType="application/vnd.openxmlformats-officedocument.presentationml.notesSlide+xml"/>
  <Override PartName="/ppt/tags/tag30.xml" ContentType="application/vnd.openxmlformats-officedocument.presentationml.tags+xml"/>
  <Override PartName="/ppt/notesSlides/notesSlide51.xml" ContentType="application/vnd.openxmlformats-officedocument.presentationml.notesSlide+xml"/>
  <Override PartName="/ppt/tags/tag31.xml" ContentType="application/vnd.openxmlformats-officedocument.presentationml.tags+xml"/>
  <Override PartName="/ppt/notesSlides/notesSlide52.xml" ContentType="application/vnd.openxmlformats-officedocument.presentationml.notesSlide+xml"/>
  <Override PartName="/ppt/tags/tag32.xml" ContentType="application/vnd.openxmlformats-officedocument.presentationml.tags+xml"/>
  <Override PartName="/ppt/notesSlides/notesSlide53.xml" ContentType="application/vnd.openxmlformats-officedocument.presentationml.notesSlide+xml"/>
  <Override PartName="/ppt/tags/tag3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4.xml" ContentType="application/vnd.openxmlformats-officedocument.presentationml.tags+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5" r:id="rId13"/>
    <p:sldId id="2134805738" r:id="rId14"/>
    <p:sldId id="2134805734" r:id="rId15"/>
    <p:sldId id="2134805737" r:id="rId16"/>
    <p:sldId id="2134805733" r:id="rId17"/>
    <p:sldId id="2076137127" r:id="rId18"/>
    <p:sldId id="2134805717" r:id="rId19"/>
    <p:sldId id="2134805711" r:id="rId20"/>
    <p:sldId id="5041" r:id="rId21"/>
    <p:sldId id="4971" r:id="rId22"/>
    <p:sldId id="5042" r:id="rId23"/>
    <p:sldId id="2630" r:id="rId24"/>
    <p:sldId id="2134805743" r:id="rId25"/>
    <p:sldId id="2147469667" r:id="rId26"/>
    <p:sldId id="2134805008" r:id="rId27"/>
    <p:sldId id="2076137460" r:id="rId28"/>
    <p:sldId id="1852" r:id="rId29"/>
    <p:sldId id="2147469666" r:id="rId30"/>
    <p:sldId id="1839" r:id="rId31"/>
    <p:sldId id="1840" r:id="rId32"/>
    <p:sldId id="1847" r:id="rId33"/>
    <p:sldId id="1943" r:id="rId34"/>
    <p:sldId id="1869" r:id="rId35"/>
    <p:sldId id="1925" r:id="rId36"/>
    <p:sldId id="1845" r:id="rId37"/>
    <p:sldId id="1887" r:id="rId38"/>
    <p:sldId id="1932" r:id="rId39"/>
    <p:sldId id="1892" r:id="rId40"/>
    <p:sldId id="1894" r:id="rId41"/>
    <p:sldId id="1897" r:id="rId42"/>
    <p:sldId id="1975" r:id="rId43"/>
    <p:sldId id="1976" r:id="rId44"/>
    <p:sldId id="1841" r:id="rId45"/>
    <p:sldId id="2147469668" r:id="rId46"/>
    <p:sldId id="1974" r:id="rId47"/>
    <p:sldId id="1844" r:id="rId48"/>
    <p:sldId id="1949" r:id="rId49"/>
    <p:sldId id="1854" r:id="rId50"/>
    <p:sldId id="1857" r:id="rId51"/>
    <p:sldId id="1858" r:id="rId52"/>
    <p:sldId id="1867" r:id="rId53"/>
    <p:sldId id="1871" r:id="rId54"/>
    <p:sldId id="1895" r:id="rId55"/>
    <p:sldId id="1896" r:id="rId56"/>
    <p:sldId id="1987" r:id="rId57"/>
    <p:sldId id="2018" r:id="rId58"/>
    <p:sldId id="2019" r:id="rId59"/>
    <p:sldId id="1931" r:id="rId60"/>
    <p:sldId id="2147469669" r:id="rId61"/>
    <p:sldId id="1933" r:id="rId62"/>
    <p:sldId id="1793" r:id="rId63"/>
    <p:sldId id="1940" r:id="rId64"/>
    <p:sldId id="1941" r:id="rId65"/>
    <p:sldId id="1821" r:id="rId66"/>
    <p:sldId id="1796" r:id="rId67"/>
    <p:sldId id="1853" r:id="rId68"/>
    <p:sldId id="1863" r:id="rId69"/>
    <p:sldId id="1890" r:id="rId70"/>
    <p:sldId id="1864" r:id="rId71"/>
    <p:sldId id="1865" r:id="rId72"/>
    <p:sldId id="1870" r:id="rId73"/>
    <p:sldId id="1851" r:id="rId74"/>
    <p:sldId id="1883" r:id="rId75"/>
    <p:sldId id="1952" r:id="rId76"/>
    <p:sldId id="1955" r:id="rId77"/>
    <p:sldId id="1929"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5"/>
            <p14:sldId id="2134805738"/>
            <p14:sldId id="2134805734"/>
            <p14:sldId id="2134805737"/>
            <p14:sldId id="2134805733"/>
            <p14:sldId id="2076137127"/>
          </p14:sldIdLst>
        </p14:section>
        <p14:section name="CONTENT" id="{9A603BEC-B55F-47B6-8AC7-F7BEBBCECE4F}">
          <p14:sldIdLst>
            <p14:sldId id="2134805717"/>
            <p14:sldId id="2134805711"/>
            <p14:sldId id="5041"/>
            <p14:sldId id="4971"/>
            <p14:sldId id="5042"/>
            <p14:sldId id="2630"/>
            <p14:sldId id="2134805743"/>
            <p14:sldId id="2147469667"/>
            <p14:sldId id="2134805008"/>
            <p14:sldId id="2076137460"/>
            <p14:sldId id="1852"/>
            <p14:sldId id="2147469666"/>
            <p14:sldId id="1839"/>
            <p14:sldId id="1840"/>
            <p14:sldId id="1847"/>
            <p14:sldId id="1943"/>
            <p14:sldId id="1869"/>
            <p14:sldId id="1925"/>
            <p14:sldId id="1845"/>
            <p14:sldId id="1887"/>
            <p14:sldId id="1932"/>
            <p14:sldId id="1892"/>
            <p14:sldId id="1894"/>
            <p14:sldId id="1897"/>
            <p14:sldId id="1975"/>
            <p14:sldId id="1976"/>
            <p14:sldId id="1841"/>
            <p14:sldId id="2147469668"/>
            <p14:sldId id="1974"/>
            <p14:sldId id="1844"/>
            <p14:sldId id="1949"/>
            <p14:sldId id="1854"/>
            <p14:sldId id="1857"/>
            <p14:sldId id="1858"/>
            <p14:sldId id="1867"/>
            <p14:sldId id="1871"/>
            <p14:sldId id="1895"/>
            <p14:sldId id="1896"/>
            <p14:sldId id="1987"/>
            <p14:sldId id="2018"/>
            <p14:sldId id="2019"/>
            <p14:sldId id="1931"/>
            <p14:sldId id="2147469669"/>
            <p14:sldId id="1933"/>
            <p14:sldId id="1793"/>
            <p14:sldId id="1940"/>
            <p14:sldId id="1941"/>
            <p14:sldId id="1821"/>
            <p14:sldId id="1796"/>
            <p14:sldId id="1853"/>
            <p14:sldId id="1863"/>
            <p14:sldId id="1890"/>
            <p14:sldId id="1864"/>
            <p14:sldId id="1865"/>
            <p14:sldId id="1870"/>
            <p14:sldId id="1851"/>
            <p14:sldId id="1883"/>
            <p14:sldId id="1952"/>
            <p14:sldId id="1955"/>
            <p14:sldId id="19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2A1A5-ABD6-4E53-AAD2-0662E260BFB5}" v="1" dt="2022-09-11T15:34:49.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8582A1A5-ABD6-4E53-AAD2-0662E260BFB5}"/>
    <pc:docChg chg="custSel delSld modSld sldOrd modSection">
      <pc:chgData name="Tim Warner" userId="1d9b2d89684621c1" providerId="LiveId" clId="{8582A1A5-ABD6-4E53-AAD2-0662E260BFB5}" dt="2022-09-11T15:41:41.065" v="196" actId="47"/>
      <pc:docMkLst>
        <pc:docMk/>
      </pc:docMkLst>
      <pc:sldChg chg="addSp delSp modSp mod">
        <pc:chgData name="Tim Warner" userId="1d9b2d89684621c1" providerId="LiveId" clId="{8582A1A5-ABD6-4E53-AAD2-0662E260BFB5}" dt="2022-09-11T15:35:30.134" v="17" actId="1076"/>
        <pc:sldMkLst>
          <pc:docMk/>
          <pc:sldMk cId="2005480598" sldId="257"/>
        </pc:sldMkLst>
        <pc:spChg chg="mod">
          <ac:chgData name="Tim Warner" userId="1d9b2d89684621c1" providerId="LiveId" clId="{8582A1A5-ABD6-4E53-AAD2-0662E260BFB5}" dt="2022-09-11T15:35:27.270" v="16" actId="20577"/>
          <ac:spMkLst>
            <pc:docMk/>
            <pc:sldMk cId="2005480598" sldId="257"/>
            <ac:spMk id="2" creationId="{00000000-0000-0000-0000-000000000000}"/>
          </ac:spMkLst>
        </pc:spChg>
        <pc:picChg chg="add mod">
          <ac:chgData name="Tim Warner" userId="1d9b2d89684621c1" providerId="LiveId" clId="{8582A1A5-ABD6-4E53-AAD2-0662E260BFB5}" dt="2022-09-11T15:35:30.134" v="17" actId="1076"/>
          <ac:picMkLst>
            <pc:docMk/>
            <pc:sldMk cId="2005480598" sldId="257"/>
            <ac:picMk id="5" creationId="{C7A631EC-E42F-4875-618B-802926B939BC}"/>
          </ac:picMkLst>
        </pc:picChg>
        <pc:picChg chg="del">
          <ac:chgData name="Tim Warner" userId="1d9b2d89684621c1" providerId="LiveId" clId="{8582A1A5-ABD6-4E53-AAD2-0662E260BFB5}" dt="2022-09-11T15:34:39.340" v="0" actId="478"/>
          <ac:picMkLst>
            <pc:docMk/>
            <pc:sldMk cId="2005480598" sldId="257"/>
            <ac:picMk id="6" creationId="{3FB18138-BA75-EEAB-7B3E-3E4AB84F95CB}"/>
          </ac:picMkLst>
        </pc:picChg>
      </pc:sldChg>
      <pc:sldChg chg="modSp mod">
        <pc:chgData name="Tim Warner" userId="1d9b2d89684621c1" providerId="LiveId" clId="{8582A1A5-ABD6-4E53-AAD2-0662E260BFB5}" dt="2022-09-11T15:40:13.647" v="195" actId="20577"/>
        <pc:sldMkLst>
          <pc:docMk/>
          <pc:sldMk cId="146140643" sldId="260"/>
        </pc:sldMkLst>
        <pc:spChg chg="mod">
          <ac:chgData name="Tim Warner" userId="1d9b2d89684621c1" providerId="LiveId" clId="{8582A1A5-ABD6-4E53-AAD2-0662E260BFB5}" dt="2022-09-11T15:40:13.647" v="195" actId="20577"/>
          <ac:spMkLst>
            <pc:docMk/>
            <pc:sldMk cId="146140643" sldId="260"/>
            <ac:spMk id="3" creationId="{510B1FA3-9927-F74A-8D15-783CB3AE14C0}"/>
          </ac:spMkLst>
        </pc:spChg>
      </pc:sldChg>
      <pc:sldChg chg="modSp mod">
        <pc:chgData name="Tim Warner" userId="1d9b2d89684621c1" providerId="LiveId" clId="{8582A1A5-ABD6-4E53-AAD2-0662E260BFB5}" dt="2022-09-11T15:37:57.399" v="23" actId="20577"/>
        <pc:sldMkLst>
          <pc:docMk/>
          <pc:sldMk cId="2565182932" sldId="362"/>
        </pc:sldMkLst>
        <pc:spChg chg="mod">
          <ac:chgData name="Tim Warner" userId="1d9b2d89684621c1" providerId="LiveId" clId="{8582A1A5-ABD6-4E53-AAD2-0662E260BFB5}" dt="2022-09-11T15:37:57.399" v="23" actId="20577"/>
          <ac:spMkLst>
            <pc:docMk/>
            <pc:sldMk cId="2565182932" sldId="362"/>
            <ac:spMk id="4" creationId="{69BA08CC-D79A-4C96-9AB6-605F8F28BE2C}"/>
          </ac:spMkLst>
        </pc:spChg>
      </pc:sldChg>
      <pc:sldChg chg="modSp mod">
        <pc:chgData name="Tim Warner" userId="1d9b2d89684621c1" providerId="LiveId" clId="{8582A1A5-ABD6-4E53-AAD2-0662E260BFB5}" dt="2022-09-11T15:34:49.233" v="6" actId="27636"/>
        <pc:sldMkLst>
          <pc:docMk/>
          <pc:sldMk cId="1997684750" sldId="2636"/>
        </pc:sldMkLst>
        <pc:spChg chg="mod">
          <ac:chgData name="Tim Warner" userId="1d9b2d89684621c1" providerId="LiveId" clId="{8582A1A5-ABD6-4E53-AAD2-0662E260BFB5}" dt="2022-09-11T15:34:49.217" v="3" actId="27636"/>
          <ac:spMkLst>
            <pc:docMk/>
            <pc:sldMk cId="1997684750" sldId="2636"/>
            <ac:spMk id="2" creationId="{00000000-0000-0000-0000-000000000000}"/>
          </ac:spMkLst>
        </pc:spChg>
        <pc:spChg chg="mod">
          <ac:chgData name="Tim Warner" userId="1d9b2d89684621c1" providerId="LiveId" clId="{8582A1A5-ABD6-4E53-AAD2-0662E260BFB5}" dt="2022-09-11T15:34:49.228" v="5" actId="27636"/>
          <ac:spMkLst>
            <pc:docMk/>
            <pc:sldMk cId="1997684750" sldId="2636"/>
            <ac:spMk id="3" creationId="{00000000-0000-0000-0000-000000000000}"/>
          </ac:spMkLst>
        </pc:spChg>
        <pc:spChg chg="mod">
          <ac:chgData name="Tim Warner" userId="1d9b2d89684621c1" providerId="LiveId" clId="{8582A1A5-ABD6-4E53-AAD2-0662E260BFB5}" dt="2022-09-11T15:34:49.222" v="4" actId="27636"/>
          <ac:spMkLst>
            <pc:docMk/>
            <pc:sldMk cId="1997684750" sldId="2636"/>
            <ac:spMk id="4" creationId="{00000000-0000-0000-0000-000000000000}"/>
          </ac:spMkLst>
        </pc:spChg>
        <pc:spChg chg="mod">
          <ac:chgData name="Tim Warner" userId="1d9b2d89684621c1" providerId="LiveId" clId="{8582A1A5-ABD6-4E53-AAD2-0662E260BFB5}" dt="2022-09-11T15:34:49.233" v="6" actId="27636"/>
          <ac:spMkLst>
            <pc:docMk/>
            <pc:sldMk cId="1997684750" sldId="2636"/>
            <ac:spMk id="5" creationId="{00000000-0000-0000-0000-000000000000}"/>
          </ac:spMkLst>
        </pc:spChg>
        <pc:spChg chg="mod">
          <ac:chgData name="Tim Warner" userId="1d9b2d89684621c1" providerId="LiveId" clId="{8582A1A5-ABD6-4E53-AAD2-0662E260BFB5}" dt="2022-09-11T15:34:49.212" v="2" actId="27636"/>
          <ac:spMkLst>
            <pc:docMk/>
            <pc:sldMk cId="1997684750" sldId="2636"/>
            <ac:spMk id="7" creationId="{F614785D-84F2-4E5E-8457-0AB1E0C75508}"/>
          </ac:spMkLst>
        </pc:spChg>
      </pc:sldChg>
      <pc:sldChg chg="modSp mod">
        <pc:chgData name="Tim Warner" userId="1d9b2d89684621c1" providerId="LiveId" clId="{8582A1A5-ABD6-4E53-AAD2-0662E260BFB5}" dt="2022-09-11T15:39:44.889" v="97" actId="20577"/>
        <pc:sldMkLst>
          <pc:docMk/>
          <pc:sldMk cId="1257478528" sldId="5054"/>
        </pc:sldMkLst>
        <pc:spChg chg="mod">
          <ac:chgData name="Tim Warner" userId="1d9b2d89684621c1" providerId="LiveId" clId="{8582A1A5-ABD6-4E53-AAD2-0662E260BFB5}" dt="2022-09-11T15:39:44.889" v="97" actId="20577"/>
          <ac:spMkLst>
            <pc:docMk/>
            <pc:sldMk cId="1257478528" sldId="5054"/>
            <ac:spMk id="3" creationId="{510B1FA3-9927-F74A-8D15-783CB3AE14C0}"/>
          </ac:spMkLst>
        </pc:spChg>
      </pc:sldChg>
      <pc:sldChg chg="modSp mod">
        <pc:chgData name="Tim Warner" userId="1d9b2d89684621c1" providerId="LiveId" clId="{8582A1A5-ABD6-4E53-AAD2-0662E260BFB5}" dt="2022-09-11T15:38:32.432" v="29" actId="20577"/>
        <pc:sldMkLst>
          <pc:docMk/>
          <pc:sldMk cId="1900369638" sldId="2076137127"/>
        </pc:sldMkLst>
        <pc:spChg chg="mod">
          <ac:chgData name="Tim Warner" userId="1d9b2d89684621c1" providerId="LiveId" clId="{8582A1A5-ABD6-4E53-AAD2-0662E260BFB5}" dt="2022-09-11T15:38:32.432" v="29" actId="20577"/>
          <ac:spMkLst>
            <pc:docMk/>
            <pc:sldMk cId="1900369638" sldId="2076137127"/>
            <ac:spMk id="3" creationId="{510B1FA3-9927-F74A-8D15-783CB3AE14C0}"/>
          </ac:spMkLst>
        </pc:spChg>
      </pc:sldChg>
      <pc:sldChg chg="addSp delSp modSp mod">
        <pc:chgData name="Tim Warner" userId="1d9b2d89684621c1" providerId="LiveId" clId="{8582A1A5-ABD6-4E53-AAD2-0662E260BFB5}" dt="2022-09-11T15:35:45.840" v="22" actId="14100"/>
        <pc:sldMkLst>
          <pc:docMk/>
          <pc:sldMk cId="2593628445" sldId="2134805727"/>
        </pc:sldMkLst>
        <pc:spChg chg="mod">
          <ac:chgData name="Tim Warner" userId="1d9b2d89684621c1" providerId="LiveId" clId="{8582A1A5-ABD6-4E53-AAD2-0662E260BFB5}" dt="2022-09-11T15:35:45.840" v="22" actId="14100"/>
          <ac:spMkLst>
            <pc:docMk/>
            <pc:sldMk cId="2593628445" sldId="2134805727"/>
            <ac:spMk id="3" creationId="{510B1FA3-9927-F74A-8D15-783CB3AE14C0}"/>
          </ac:spMkLst>
        </pc:spChg>
        <pc:picChg chg="add mod">
          <ac:chgData name="Tim Warner" userId="1d9b2d89684621c1" providerId="LiveId" clId="{8582A1A5-ABD6-4E53-AAD2-0662E260BFB5}" dt="2022-09-11T15:35:42.060" v="21" actId="1076"/>
          <ac:picMkLst>
            <pc:docMk/>
            <pc:sldMk cId="2593628445" sldId="2134805727"/>
            <ac:picMk id="6" creationId="{2E9D9654-CED2-DCC4-D26B-DC0CE39DCA51}"/>
          </ac:picMkLst>
        </pc:picChg>
        <pc:picChg chg="del">
          <ac:chgData name="Tim Warner" userId="1d9b2d89684621c1" providerId="LiveId" clId="{8582A1A5-ABD6-4E53-AAD2-0662E260BFB5}" dt="2022-09-11T15:35:34.339" v="18" actId="478"/>
          <ac:picMkLst>
            <pc:docMk/>
            <pc:sldMk cId="2593628445" sldId="2134805727"/>
            <ac:picMk id="8" creationId="{63BC11B6-2B3A-7746-D801-E230B1BAC1C5}"/>
          </ac:picMkLst>
        </pc:picChg>
      </pc:sldChg>
      <pc:sldChg chg="ord">
        <pc:chgData name="Tim Warner" userId="1d9b2d89684621c1" providerId="LiveId" clId="{8582A1A5-ABD6-4E53-AAD2-0662E260BFB5}" dt="2022-09-11T15:38:26.674" v="28"/>
        <pc:sldMkLst>
          <pc:docMk/>
          <pc:sldMk cId="630991621" sldId="2134805734"/>
        </pc:sldMkLst>
      </pc:sldChg>
      <pc:sldChg chg="ord">
        <pc:chgData name="Tim Warner" userId="1d9b2d89684621c1" providerId="LiveId" clId="{8582A1A5-ABD6-4E53-AAD2-0662E260BFB5}" dt="2022-09-11T15:38:22.068" v="26"/>
        <pc:sldMkLst>
          <pc:docMk/>
          <pc:sldMk cId="3349427847" sldId="2134805738"/>
        </pc:sldMkLst>
      </pc:sldChg>
      <pc:sldChg chg="del">
        <pc:chgData name="Tim Warner" userId="1d9b2d89684621c1" providerId="LiveId" clId="{8582A1A5-ABD6-4E53-AAD2-0662E260BFB5}" dt="2022-09-11T15:38:12.024" v="24" actId="47"/>
        <pc:sldMkLst>
          <pc:docMk/>
          <pc:sldMk cId="928678983" sldId="2134805747"/>
        </pc:sldMkLst>
      </pc:sldChg>
      <pc:sldChg chg="del">
        <pc:chgData name="Tim Warner" userId="1d9b2d89684621c1" providerId="LiveId" clId="{8582A1A5-ABD6-4E53-AAD2-0662E260BFB5}" dt="2022-09-11T15:38:12.024" v="24" actId="47"/>
        <pc:sldMkLst>
          <pc:docMk/>
          <pc:sldMk cId="4215779629" sldId="2134805748"/>
        </pc:sldMkLst>
      </pc:sldChg>
      <pc:sldChg chg="del">
        <pc:chgData name="Tim Warner" userId="1d9b2d89684621c1" providerId="LiveId" clId="{8582A1A5-ABD6-4E53-AAD2-0662E260BFB5}" dt="2022-09-11T15:38:12.024" v="24" actId="47"/>
        <pc:sldMkLst>
          <pc:docMk/>
          <pc:sldMk cId="556678996" sldId="2134805749"/>
        </pc:sldMkLst>
      </pc:sldChg>
      <pc:sldChg chg="del">
        <pc:chgData name="Tim Warner" userId="1d9b2d89684621c1" providerId="LiveId" clId="{8582A1A5-ABD6-4E53-AAD2-0662E260BFB5}" dt="2022-09-11T15:41:41.065" v="196" actId="47"/>
        <pc:sldMkLst>
          <pc:docMk/>
          <pc:sldMk cId="652681441" sldId="21348057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ctive-directory/devices/concept-azure-ad-regist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devices/concept-azure-ad-joi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devices/concept-azure-ad-join-hybri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ctive-directory/fundamentals/custom-security-attributes-overview"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one-time-passcod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ctive-directory/cloud-sync/what-is-cloud-sync"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active-directory/cloud-sync/concept-how-it-work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active-directory/authentication/tutorial-enable-azure-mf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sspr" TargetMode="External"/><Relationship Id="rId7" Type="http://schemas.openxmlformats.org/officeDocument/2006/relationships/hyperlink" Target="https://docs.microsoft.com/en-us/azure/active-directory/authentication/concept-sspr-policy#administrator-reset-policy-difference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passwordreset.microsoftonline.com/?mkt=es-us" TargetMode="External"/><Relationship Id="rId5" Type="http://schemas.openxmlformats.org/officeDocument/2006/relationships/hyperlink" Target="https://support.microsoft.com/office/what-languages-is-office-available-in-26d30382-9fba-45dd-bf55-02ab03e2a7ec" TargetMode="External"/><Relationship Id="rId4" Type="http://schemas.openxmlformats.org/officeDocument/2006/relationships/hyperlink" Target="https://passwordreset.microsoftonline.co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au/azure/active-directory/conditional-access/plan-conditional-acces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defender-for-identity/workspace-porta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cloud-app-security/what-is-cloud-app-securit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ctive-directory/app-proxy/application-prox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ctive-directory/app-provisioning/use-scim-to-provision-users-and-group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First, we should probably answer the question - what is a control plane?  A control plane is a term that has been used for years within networks.  It is the part of a network that routes network traffic around the network architecture.  So, a control plane is a tool or service that directs access to resources based on specific criteria.  When it comes to solutions in today's world, the user is the right place to check for access.  This sets up identity as the control plane. </a:t>
            </a:r>
          </a:p>
          <a:p>
            <a:endParaRPr lang="en-US" sz="1200"/>
          </a:p>
          <a:p>
            <a:r>
              <a:rPr lang="en-US" sz="1200"/>
              <a:t>With the many networks, devices, and applications needed in daily business, the only common denominator is the user. This is why we say, Identity is the control plane. It’s critical to establish who the user is as the core of trust for other transactions. If we aren’t sure who the user is, no other system access control or security matters. Once we are sure of the user, we can explicitly verify every element of access whether our resources are on-premises, in cloud-hosted servers, or managed by third-party SaaS apps like Office 365.</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Wed, 9/14/2022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34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Graph exposes REST APIs and client libraries to access data on the following Microsoft cloud services such as Azure AD, Microsoft 365, devices, and many others.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Microsoft Graph API offers a single endpoint, https://graph.microsoft.com, to provide access to rich, people-centric data and insights in the Microsoft cloud, including Microsoft 365, Windows 10, and Enterprise Mobility + Security. You can use REST APIs or SDKs to access the endpoint and build apps that support Microsoft 365 scenarios, spanning across productivity, collaboration, education, people and workplace intelligence, and much more. Microsoft Graph also includes a powerful set of services that manage user and device identity, access, compliance, security, and help protect organizations from data leakage or loss.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Graph connectors work in the incoming direction, delivering data external to the Microsoft cloud into Microsoft Graph services and applications, to enhance Microsoft 365 experiences such as Microsoft Search. Connectors exist for many commonly used data sources such as Box, Google Drive, Jira, and Salesforce.</a:t>
            </a:r>
          </a:p>
          <a:p>
            <a:pPr marL="342900" marR="0" lvl="0" indent="-342900">
              <a:spcBef>
                <a:spcPts val="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Graph Data Connect provides a set of tools to streamline secure and scalable delivery of Microsoft Graph data to popular Azure data stores. The cached data serves as data sources for Azure development tools that you can use to build intelligent applications.</a:t>
            </a:r>
          </a:p>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Together, the Microsoft Graph API, connectors, and Data Connect power the Microsoft cloud services platform. With the ability to access Microsoft Graph data and other datasets, you can derive insights and analytics, extend Azure and Microsoft 365 by building unique, intelligent applications.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72148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are Azure AD registered devices? | Microsoft Docs</a:t>
            </a:r>
            <a:endParaRPr lang="en-US"/>
          </a:p>
          <a:p>
            <a:endParaRPr lang="en-US"/>
          </a:p>
          <a:p>
            <a:r>
              <a:rPr lang="en-US"/>
              <a:t>Azure AD registered devices are signed in to using a local account like a Microsoft account on a Windows 10 device, but additionally have an Azure AD account attached for access to organizational resources. Access to resources in the organization can be further limited based on that Azure AD account and Conditional Access policies applied to the device identity.</a:t>
            </a:r>
          </a:p>
          <a:p>
            <a:endParaRPr lang="en-US"/>
          </a:p>
          <a:p>
            <a:r>
              <a:rPr lang="en-US"/>
              <a:t>Administrators can secure and further control these Azure AD registered devices using Mobile Device Management (MDM) tools like Microsoft Intune. MDM provides a means to enforce organization-required configurations like requiring storage to be encrypted, password complexity, and security software kept updated.</a:t>
            </a:r>
          </a:p>
          <a:p>
            <a:endParaRPr lang="en-US"/>
          </a:p>
          <a:p>
            <a:r>
              <a:rPr lang="en-US"/>
              <a:t>Azure AD registration can be accomplished when accessing a work application for the first time or manually using the Windows 10 Settings menu.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3350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an Azure AD joined device? | Microsoft Docs</a:t>
            </a:r>
            <a:endParaRPr lang="en-US"/>
          </a:p>
          <a:p>
            <a:r>
              <a:rPr lang="en-US"/>
              <a:t>Azure AD join is intended for organizations that want to be cloud-first or cloud-only. Any organization can deploy Azure AD joined devices no matter the size or industry. Azure AD join works even in a environment, enabling access to both cloud and on-premises apps and resources.</a:t>
            </a:r>
          </a:p>
          <a:p>
            <a:endParaRPr lang="en-US"/>
          </a:p>
          <a:p>
            <a:r>
              <a:rPr lang="en-US"/>
              <a:t>Azure AD joined devices are signed in to using an organizational Azure AD account. Access to resources in the organization can be further limited based on that Azure AD account and Conditional Access policies applied to the device identity.</a:t>
            </a:r>
          </a:p>
          <a:p>
            <a:endParaRPr lang="en-US"/>
          </a:p>
          <a:p>
            <a:r>
              <a:rPr lang="en-US"/>
              <a:t>Administrators can secure and further control Azure AD joined devices using Mobile Device Management (MDM) tools like Microsoft Intune or in co-management scenarios using Microsoft Endpoint Configuration Manager. These tools provide a means to enforce organization-required configurations like requiring storage to be encrypted, password complexity, software installations, and software updates. Administrators can make organization applications available to Azure AD joined devices using Configuration Manager.</a:t>
            </a:r>
          </a:p>
          <a:p>
            <a:endParaRPr lang="en-US"/>
          </a:p>
          <a:p>
            <a:r>
              <a:rPr lang="en-US"/>
              <a:t>Azure AD join can be accomplished using self-service options like the Out of Box Experience (OOBE), bulk enrollment, or Windows Autopilot.</a:t>
            </a:r>
          </a:p>
          <a:p>
            <a:endParaRPr lang="en-US"/>
          </a:p>
          <a:p>
            <a:r>
              <a:rPr lang="en-US"/>
              <a:t>Azure AD joined devices can still maintain single sign-on access to on-premises resources when they are on the organization's network. Devices that are Azure AD joined can still authenticate to on-premises servers like file, print, and other applications.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9784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a hybrid Azure AD joined device? | Microsoft Docs</a:t>
            </a:r>
            <a:endParaRPr lang="en-US"/>
          </a:p>
          <a:p>
            <a:r>
              <a:rPr lang="en-US"/>
              <a:t>For more than a decade, many organizations have used the domain join to their on-premises Active Directory to enable:</a:t>
            </a:r>
          </a:p>
          <a:p>
            <a:pPr marL="171450" indent="-171450">
              <a:buFont typeface="Arial" panose="020B0604020202020204" pitchFamily="34" charset="0"/>
              <a:buChar char="•"/>
            </a:pPr>
            <a:r>
              <a:rPr lang="en-US"/>
              <a:t>IT departments to manage work-owned devices from a central location.</a:t>
            </a:r>
          </a:p>
          <a:p>
            <a:pPr marL="171450" indent="-171450">
              <a:buFont typeface="Arial" panose="020B0604020202020204" pitchFamily="34" charset="0"/>
              <a:buChar char="•"/>
            </a:pPr>
            <a:r>
              <a:rPr lang="en-US"/>
              <a:t>Users to sign in to their devices with their Active Directory work or school accounts.</a:t>
            </a:r>
          </a:p>
          <a:p>
            <a:pPr marL="171450" indent="-171450">
              <a:buFont typeface="Arial" panose="020B0604020202020204" pitchFamily="34" charset="0"/>
              <a:buChar char="•"/>
            </a:pPr>
            <a:endParaRPr lang="en-US"/>
          </a:p>
          <a:p>
            <a:r>
              <a:rPr lang="en-US"/>
              <a:t>Typically, organizations with an on-premises footprint rely on imaging methods to provision devices, and they often use </a:t>
            </a:r>
            <a:r>
              <a:rPr lang="en-US" b="1"/>
              <a:t>Configuration Manager</a:t>
            </a:r>
            <a:r>
              <a:rPr lang="en-US"/>
              <a:t> or </a:t>
            </a:r>
            <a:r>
              <a:rPr lang="en-US" b="1"/>
              <a:t>group policy (GP)</a:t>
            </a:r>
            <a:r>
              <a:rPr lang="en-US"/>
              <a:t> to manage them.</a:t>
            </a:r>
          </a:p>
          <a:p>
            <a:endParaRPr lang="en-US"/>
          </a:p>
          <a:p>
            <a:r>
              <a:rPr lang="en-US"/>
              <a:t>If your environment has an on-premises AD footprint and you also want benefit from the capabilities provided by Azure Active Directory, you can implement hybrid Azure AD joined devices. These devices are devices that are joined to your on-premises Active Directory and registered with your Azure Active Directory.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0862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https://docs.microsoft.com/en-us/azure/active-directory/fundamentals/custom-security-attributes-overview</a:t>
            </a:r>
            <a:endParaRPr lang="en-US" dirty="0"/>
          </a:p>
          <a:p>
            <a:endParaRPr lang="en-US" dirty="0"/>
          </a:p>
          <a:p>
            <a:r>
              <a:rPr lang="en-US" dirty="0"/>
              <a:t>Why use custom security attributes?</a:t>
            </a:r>
          </a:p>
          <a:p>
            <a:pPr marL="171450" indent="-171450">
              <a:buFont typeface="Arial" panose="020B0604020202020204" pitchFamily="34" charset="0"/>
              <a:buChar char="•"/>
            </a:pPr>
            <a:r>
              <a:rPr lang="en-US" dirty="0"/>
              <a:t>Extend user profiles, such as add Employee Hire Date and Hourly Salary to all my employees.</a:t>
            </a:r>
          </a:p>
          <a:p>
            <a:pPr marL="171450" indent="-171450">
              <a:buFont typeface="Arial" panose="020B0604020202020204" pitchFamily="34" charset="0"/>
              <a:buChar char="•"/>
            </a:pPr>
            <a:r>
              <a:rPr lang="en-US" dirty="0"/>
              <a:t>Ensure only administrators can see the Hourly Salary attribute in my employees' profiles.</a:t>
            </a:r>
          </a:p>
          <a:p>
            <a:pPr marL="171450" indent="-171450">
              <a:buFont typeface="Arial" panose="020B0604020202020204" pitchFamily="34" charset="0"/>
              <a:buChar char="•"/>
            </a:pPr>
            <a:r>
              <a:rPr lang="en-US" dirty="0"/>
              <a:t>Categorize hundreds or thousands of applications to easily create a filterable inventory for auditing.</a:t>
            </a:r>
          </a:p>
          <a:p>
            <a:pPr marL="171450" indent="-171450">
              <a:buFont typeface="Arial" panose="020B0604020202020204" pitchFamily="34" charset="0"/>
              <a:buChar char="•"/>
            </a:pPr>
            <a:r>
              <a:rPr lang="en-US" dirty="0"/>
              <a:t>Grant users access to the Azure Storage blobs belonging to a project.</a:t>
            </a:r>
          </a:p>
          <a:p>
            <a:r>
              <a:rPr lang="en-US" dirty="0"/>
              <a:t>What can I do with custom security attributes?</a:t>
            </a:r>
          </a:p>
          <a:p>
            <a:pPr marL="171450" indent="-171450">
              <a:buFont typeface="Arial" panose="020B0604020202020204" pitchFamily="34" charset="0"/>
              <a:buChar char="•"/>
            </a:pPr>
            <a:r>
              <a:rPr lang="en-US" dirty="0"/>
              <a:t>Define business-specific information (attributes) for your tenant.</a:t>
            </a:r>
          </a:p>
          <a:p>
            <a:pPr marL="171450" indent="-171450">
              <a:buFont typeface="Arial" panose="020B0604020202020204" pitchFamily="34" charset="0"/>
              <a:buChar char="•"/>
            </a:pPr>
            <a:r>
              <a:rPr lang="en-US" dirty="0"/>
              <a:t>Add a set of custom security attributes on users, applications, Azure AD resources, or Azure resources.</a:t>
            </a:r>
          </a:p>
          <a:p>
            <a:pPr marL="171450" indent="-171450">
              <a:buFont typeface="Arial" panose="020B0604020202020204" pitchFamily="34" charset="0"/>
              <a:buChar char="•"/>
            </a:pPr>
            <a:r>
              <a:rPr lang="en-US" dirty="0"/>
              <a:t>Manage Azure AD objects using custom security attributes with queries and filters.</a:t>
            </a:r>
          </a:p>
          <a:p>
            <a:pPr marL="171450" indent="-171450">
              <a:buFont typeface="Arial" panose="020B0604020202020204" pitchFamily="34" charset="0"/>
              <a:buChar char="•"/>
            </a:pPr>
            <a:r>
              <a:rPr lang="en-US" dirty="0"/>
              <a:t>Provide attribute governance so attributes determine who can get access.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4215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organization needs to work with external users. To collaborate, these users need a required level of access to the applications. Azure AD B2B is a service that enables you to securely collaborate with external partners. Your partner users are invited as guest users. You remain in control of what they have access to, and for how long.</a:t>
            </a:r>
          </a:p>
          <a:p>
            <a:endParaRPr lang="en-US" dirty="0"/>
          </a:p>
          <a:p>
            <a:r>
              <a:rPr lang="en-US" dirty="0"/>
              <a:t>Numbers in the diagram:</a:t>
            </a:r>
          </a:p>
          <a:p>
            <a:pPr algn="l"/>
            <a:r>
              <a:rPr lang="en-US" b="0" i="0" dirty="0">
                <a:effectLst/>
                <a:latin typeface="Segoe UI VSS (Regular)"/>
              </a:rPr>
              <a:t>1) Company sends and invite out to a guest user.</a:t>
            </a:r>
          </a:p>
          <a:p>
            <a:pPr algn="l"/>
            <a:r>
              <a:rPr lang="en-US" b="0" i="0" dirty="0">
                <a:effectLst/>
                <a:latin typeface="Segoe UI VSS (Regular)"/>
              </a:rPr>
              <a:t>2) The Guest User responds to the invite and sets up the account - but remember this step depends on where the account originate (External Azure AD, Microsoft Account, On-Premises AD, or new guest account in local Azure AD).</a:t>
            </a:r>
          </a:p>
          <a:p>
            <a:pPr algn="l"/>
            <a:r>
              <a:rPr lang="en-US" b="0" i="0" dirty="0">
                <a:effectLst/>
                <a:latin typeface="Segoe UI VSS (Regular)"/>
              </a:rPr>
              <a:t>3) This is showing that we can chose to add MFA to guest users for extra layers of security.  A premium license is required to do this.</a:t>
            </a:r>
          </a:p>
          <a:p>
            <a:pPr algn="l"/>
            <a:r>
              <a:rPr lang="en-US" b="0" i="0" dirty="0">
                <a:effectLst/>
                <a:latin typeface="Segoe UI VSS (Regular)"/>
              </a:rPr>
              <a:t>    * We are saying that guest users have access to the resources that the administrator grants them; and based on the specific Authentication / Authorization rules defined.  Similar to regular users.  The difference is that you have a Membership type the identifies the user as External / Guest, which allows you to use specific RBAC, Conditional Access, and Policy rules to granularly </a:t>
            </a:r>
            <a:r>
              <a:rPr lang="en-US" b="0" i="0">
                <a:effectLst/>
                <a:latin typeface="Segoe UI VSS (Regular)"/>
              </a:rPr>
              <a:t>control access.</a:t>
            </a:r>
            <a:endParaRPr lang="en-US" b="0" i="0" dirty="0">
              <a:effectLst/>
              <a:latin typeface="Segoe UI VSS (Regular)"/>
            </a:endParaRPr>
          </a:p>
          <a:p>
            <a:pPr algn="l"/>
            <a:r>
              <a:rPr lang="en-US" b="0" i="0" dirty="0">
                <a:effectLst/>
                <a:latin typeface="Segoe UI VSS (Regular)"/>
              </a:rPr>
              <a:t>4) Once the user is validated they are granted access to resources which could include on-premises resources.  The validation is also impacted by where the account is homed (originates).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9952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inviting organization's needs, an Azure AD B2B collaboration user can be in one of the following account states:</a:t>
            </a:r>
          </a:p>
          <a:p>
            <a:endParaRPr lang="en-US" dirty="0"/>
          </a:p>
          <a:p>
            <a:r>
              <a:rPr lang="en-US" dirty="0"/>
              <a:t>State 1: Homed in an external instance of Azure AD and represented as a guest user in the inviting organization. In this case, the B2B user signs in by using an Azure AD account that belongs to the invited tenant. If the partner organization doesn't use Azure AD, the guest user in Azure AD is still created. The requirements are that they redeem their invitation and Azure AD verifies their email address. This arrangement is also called a just-in-time (JIT) tenancy or a "viral" tenancy.</a:t>
            </a:r>
          </a:p>
          <a:p>
            <a:endParaRPr lang="en-US" dirty="0"/>
          </a:p>
          <a:p>
            <a:r>
              <a:rPr lang="en-US" dirty="0"/>
              <a:t>State 2: Homed in a Microsoft or other account and represented as a guest user in the host organization. In this case, the guest user signs in with a Microsoft account or a social account (google.com or similar). The invited user's identity is created as a Microsoft account in the inviting organization’s directory during offer redemption.</a:t>
            </a:r>
          </a:p>
          <a:p>
            <a:endParaRPr lang="en-US" dirty="0"/>
          </a:p>
          <a:p>
            <a:r>
              <a:rPr lang="en-US" dirty="0"/>
              <a:t>State 3: Homed in the host organization's on-premises Active Directory and synced with the host organization's Azure AD. You can use Azure AD Connect to sync the partner accounts to the cloud as Azure AD B2B users with </a:t>
            </a:r>
            <a:r>
              <a:rPr lang="en-US" dirty="0" err="1"/>
              <a:t>UserType</a:t>
            </a:r>
            <a:r>
              <a:rPr lang="en-US" dirty="0"/>
              <a:t> = Guest. See Grant locally-managed partner accounts access to cloud resources.</a:t>
            </a:r>
          </a:p>
          <a:p>
            <a:endParaRPr lang="en-US" dirty="0"/>
          </a:p>
          <a:p>
            <a:r>
              <a:rPr lang="en-US" dirty="0"/>
              <a:t>State 4: Homed in the host organization's Azure AD with </a:t>
            </a:r>
            <a:r>
              <a:rPr lang="en-US" dirty="0" err="1"/>
              <a:t>UserType</a:t>
            </a:r>
            <a:r>
              <a:rPr lang="en-US" dirty="0"/>
              <a:t> = Guest and credentials that the host organization manages.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9952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B2B guest user objects in Azure AD have properties and states before and after invitation redemption. An Azure AD business-to-business (B2B) collaboration user is a user with </a:t>
            </a:r>
            <a:r>
              <a:rPr lang="en-US" err="1"/>
              <a:t>UserType</a:t>
            </a:r>
            <a:r>
              <a:rPr lang="en-US"/>
              <a:t> = Guest. This guest user typically is from a partner organization and has limited privileges in the inviting directory, by default.</a:t>
            </a:r>
          </a:p>
          <a:p>
            <a:r>
              <a:rPr lang="en-US"/>
              <a:t>Depending on the inviting organization's needs, an Azure AD B2B collaboration user can be in one of the following account states:</a:t>
            </a:r>
          </a:p>
          <a:p>
            <a:endParaRPr lang="en-US"/>
          </a:p>
          <a:p>
            <a:pPr marL="171450" indent="-171450">
              <a:buFont typeface="Arial" panose="020B0604020202020204" pitchFamily="34" charset="0"/>
              <a:buChar char="•"/>
            </a:pPr>
            <a:r>
              <a:rPr lang="en-US"/>
              <a:t>State 1: Homed in an external instance of Azure AD and represented as a guest user in the inviting organization. In this case, the B2B user signs in by using an Azure AD account that belongs to the invited tenant. If the partner organization doesn't use Azure AD, the guest user in Azure AD is still created. The requirements are that they redeem their invitation and Azure AD verifies their email address. This arrangement is also called a just-in-time (JIT) tenancy or a "viral" tenancy. </a:t>
            </a:r>
            <a:r>
              <a:rPr lang="en-US" b="1"/>
              <a:t>Important:</a:t>
            </a:r>
            <a:r>
              <a:rPr lang="en-US"/>
              <a:t> Starting March 31, 2021, Microsoft will no longer support the redemption of invitations by creating unmanaged Azure AD accounts and tenants for B2B collaboration scenarios. In preparation, we encourage customers to opt into </a:t>
            </a:r>
            <a:r>
              <a:rPr lang="en-US">
                <a:hlinkClick r:id="rId3"/>
              </a:rPr>
              <a:t>email one-time passcode authentication</a:t>
            </a:r>
            <a:r>
              <a:rPr lang="en-US"/>
              <a:t>. We welcome your feedback on this public preview feature and are excited to create even more ways to collaborate.</a:t>
            </a:r>
          </a:p>
          <a:p>
            <a:pPr marL="171450" indent="-171450">
              <a:buFont typeface="Arial" panose="020B0604020202020204" pitchFamily="34" charset="0"/>
              <a:buChar char="•"/>
            </a:pPr>
            <a:r>
              <a:rPr lang="en-US"/>
              <a:t>State 2: Homed in a Microsoft or other account and represented as a guest user in the host organization. In this case, the guest user signs in with a Microsoft account or a social account (google.com or similar). The invited user's identity is created as a Microsoft account in the inviting organization’s directory during offer redemption.</a:t>
            </a:r>
          </a:p>
          <a:p>
            <a:pPr marL="171450" indent="-171450">
              <a:buFont typeface="Arial" panose="020B0604020202020204" pitchFamily="34" charset="0"/>
              <a:buChar char="•"/>
            </a:pPr>
            <a:r>
              <a:rPr lang="en-US"/>
              <a:t>State 3: Homed in the host organization's on-premises Active Directory and synced with the host organization's Azure AD. You can use Azure AD Connect to sync the partner accounts to the cloud as Azure AD B2B users with </a:t>
            </a:r>
            <a:r>
              <a:rPr lang="en-US" err="1"/>
              <a:t>UserType</a:t>
            </a:r>
            <a:r>
              <a:rPr lang="en-US"/>
              <a:t> = Guest.</a:t>
            </a:r>
          </a:p>
          <a:p>
            <a:pPr marL="171450" indent="-171450">
              <a:buFont typeface="Arial" panose="020B0604020202020204" pitchFamily="34" charset="0"/>
              <a:buChar char="•"/>
            </a:pPr>
            <a:r>
              <a:rPr lang="en-US"/>
              <a:t>State 4: Homed in the host organization's Azure AD with </a:t>
            </a:r>
            <a:r>
              <a:rPr lang="en-US" err="1"/>
              <a:t>UserType</a:t>
            </a:r>
            <a:r>
              <a:rPr lang="en-US"/>
              <a:t> = Guest and credentials that the host organization manages.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29670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AD Connect is a solution that bridges an organizations on-premises Active Directory with your cloud-based Azure Active Directory. This allows IT to identities from on-premises into Azure and ensures a consistent identity across both platforms. This connection enables services like password hash synchronization, pass-through authentication, and seamless single sign-on.</a:t>
            </a:r>
          </a:p>
          <a:p>
            <a:endParaRPr lang="en-US"/>
          </a:p>
          <a:p>
            <a:r>
              <a:rPr lang="en-US"/>
              <a:t>Azure AD Connect is the Microsoft tool designed to meet and accomplish your hybrid identity goals. It provides the following capabilities:</a:t>
            </a:r>
          </a:p>
          <a:p>
            <a:endParaRPr lang="en-US"/>
          </a:p>
          <a:p>
            <a:pPr lvl="1">
              <a:buFont typeface="Arial" panose="020B0604020202020204" pitchFamily="34" charset="0"/>
              <a:buChar char="•"/>
            </a:pPr>
            <a:r>
              <a:rPr lang="en-US"/>
              <a:t>Synchronization - Responsible for creating users, groups, and other objects. As well as, making sure identity information for your on-premises users and groups is matching the cloud. This synchronization also includes password hashes.</a:t>
            </a:r>
          </a:p>
          <a:p>
            <a:pPr lvl="1">
              <a:buFont typeface="Arial" panose="020B0604020202020204" pitchFamily="34" charset="0"/>
              <a:buChar char="•"/>
            </a:pPr>
            <a:r>
              <a:rPr lang="en-US"/>
              <a:t>Password hash synchronization - A sign-in method that synchronizes a hash of a user's on-premises AD password with Azure AD.</a:t>
            </a:r>
          </a:p>
          <a:p>
            <a:pPr lvl="1">
              <a:buFont typeface="Arial" panose="020B0604020202020204" pitchFamily="34" charset="0"/>
              <a:buChar char="•"/>
            </a:pPr>
            <a:r>
              <a:rPr lang="en-US"/>
              <a:t>Pass-through authentication - A sign-in method that allows users to use the same password on-premises and in the cloud, but doesn't require the additional infrastructure of a federated environment.</a:t>
            </a:r>
          </a:p>
          <a:p>
            <a:pPr lvl="1">
              <a:buFont typeface="Arial" panose="020B0604020202020204" pitchFamily="34" charset="0"/>
              <a:buChar char="•"/>
            </a:pPr>
            <a:r>
              <a:rPr lang="en-US"/>
              <a:t>Federation integration - Federation is an optional part of Azure AD Connect and can be used to configure a hybrid environment using an on-premises AD FS infrastructure. It also provides AD FS management capabilities such as certificate renewal and additional AD FS server deployments.</a:t>
            </a:r>
          </a:p>
          <a:p>
            <a:pPr lvl="1">
              <a:buFont typeface="Arial" panose="020B0604020202020204" pitchFamily="34" charset="0"/>
              <a:buChar char="•"/>
            </a:pPr>
            <a:r>
              <a:rPr lang="en-US"/>
              <a:t>Health monitoring - Azure AD Connect Health provides robust monitoring.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01954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 source content </a:t>
            </a:r>
            <a:r>
              <a:rPr lang="en-US">
                <a:sym typeface="Wingdings" panose="05000000000000000000" pitchFamily="2" charset="2"/>
              </a:rPr>
              <a:t> </a:t>
            </a:r>
            <a:r>
              <a:rPr lang="en-US">
                <a:hlinkClick r:id="rId3"/>
              </a:rPr>
              <a:t>What is Azure AD Connect cloud sync. | Microsoft Docs</a:t>
            </a:r>
            <a:r>
              <a:rPr lang="en-US"/>
              <a:t> and </a:t>
            </a:r>
            <a:r>
              <a:rPr lang="en-US">
                <a:hlinkClick r:id="rId4"/>
              </a:rPr>
              <a:t>Azure AD Connect cloud sync deep dive - how it works | Microsoft Docs</a:t>
            </a:r>
            <a:endParaRPr lang="en-US"/>
          </a:p>
          <a:p>
            <a:endParaRPr lang="en-US"/>
          </a:p>
          <a:p>
            <a:pPr algn="l"/>
            <a:r>
              <a:rPr lang="en-US" b="0" i="0">
                <a:solidFill>
                  <a:srgbClr val="171717"/>
                </a:solidFill>
                <a:effectLst/>
                <a:latin typeface="Segoe UI" panose="020B0502040204020203" pitchFamily="34" charset="0"/>
              </a:rPr>
              <a:t>Cloud sync is built on top of the Azure AD services and has 2 key components:</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Provisioning agent</a:t>
            </a:r>
            <a:r>
              <a:rPr lang="en-US" b="0" i="0">
                <a:solidFill>
                  <a:srgbClr val="171717"/>
                </a:solidFill>
                <a:effectLst/>
                <a:latin typeface="Segoe UI" panose="020B0502040204020203" pitchFamily="34" charset="0"/>
              </a:rPr>
              <a:t>: The Azure AD Connect cloud provisioning agent is built on the same server-side technology as app proxy and Pass Through Authentication. It requires and outbound connection only and agents are auto-updated.</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Provisioning service</a:t>
            </a:r>
            <a:r>
              <a:rPr lang="en-US" b="0" i="0">
                <a:solidFill>
                  <a:srgbClr val="171717"/>
                </a:solidFill>
                <a:effectLst/>
                <a:latin typeface="Segoe UI" panose="020B0502040204020203" pitchFamily="34" charset="0"/>
              </a:rPr>
              <a:t>: Provisioning service uses a scheduler-based model. In case of cloud sync, the changes are provisioned every 2 mins.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93321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provisioning engine connects to each Active Directory forest and to Azure AD. The process of reading information from each directory is called Import. Export refers to updating the directories from the provisioning engine. Sync evaluates the rules of how the objects will flow inside the provisioning engine.</a:t>
            </a:r>
          </a:p>
          <a:p>
            <a:endParaRPr lang="en-US"/>
          </a:p>
          <a:p>
            <a:r>
              <a:rPr lang="en-US"/>
              <a:t>Azure AD Connect uses the following staging areas, rules, and processes to allow the sync from Active Directory to Azure AD:</a:t>
            </a:r>
          </a:p>
          <a:p>
            <a:pPr lvl="1">
              <a:buFont typeface="Arial" panose="020B0604020202020204" pitchFamily="34" charset="0"/>
              <a:buChar char="•"/>
            </a:pPr>
            <a:r>
              <a:rPr lang="en-US" b="1"/>
              <a:t>Connector Space (CS)</a:t>
            </a:r>
            <a:r>
              <a:rPr lang="en-US"/>
              <a:t> - Objects from each connected directory (CD), the actual directories, are staged here first before they can be processed by the provisioning engine. Azure AD has its own CS and each forest you connect to has its own CS.</a:t>
            </a:r>
          </a:p>
          <a:p>
            <a:pPr lvl="1">
              <a:buFont typeface="Arial" panose="020B0604020202020204" pitchFamily="34" charset="0"/>
              <a:buChar char="•"/>
            </a:pPr>
            <a:r>
              <a:rPr lang="en-US" b="1"/>
              <a:t>Metaverse (MV)</a:t>
            </a:r>
            <a:r>
              <a:rPr lang="en-US"/>
              <a:t> - Objects that need to be synced are created here based on the sync rules. Objects must exist in the MV before they can populate objects and attributes to the other connected directories. There's only one MV.</a:t>
            </a:r>
          </a:p>
          <a:p>
            <a:pPr lvl="1">
              <a:buFont typeface="Arial" panose="020B0604020202020204" pitchFamily="34" charset="0"/>
              <a:buChar char="•"/>
            </a:pPr>
            <a:r>
              <a:rPr lang="en-US" b="1"/>
              <a:t>Sync rules</a:t>
            </a:r>
            <a:r>
              <a:rPr lang="en-US"/>
              <a:t> - They decide which objects will be created (projected) or connected (joined) to objects in the MV. The sync rules also decide which attribute values will be copied or transformed to and from the directories.</a:t>
            </a:r>
          </a:p>
          <a:p>
            <a:pPr lvl="1">
              <a:buFont typeface="Arial" panose="020B0604020202020204" pitchFamily="34" charset="0"/>
              <a:buChar char="•"/>
            </a:pPr>
            <a:r>
              <a:rPr lang="en-US" b="1"/>
              <a:t>Run profiles</a:t>
            </a:r>
            <a:r>
              <a:rPr lang="en-US"/>
              <a:t> - Bundles the process steps of copying objects and their attribute values according to the sync rules between the staging areas and connected directories.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291852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Directory Domain Services stores passwords in the form of a hash value representation of the actual user password. A hash value is a result of a one-way mathematical function (the hashing algorithm). There is no method to revert the result of a one-way function to the plain text version of a password. To synchronize your password, Azure AD Connect sync extracts your password hash from the on-premises Active Directory instance. Extra security processing is applied to the password hash before it is synchronized to the Azure Active Directory authentication service. Passwords are synchronized on a per-user basis and in chronological order.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09059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Active Directory (Azure AD) Pass-through Authentication allows your users to sign in to both on-premises and cloud-based applications using the same passwords. This feature provides your users a better experience - one less password to remember, and reduces IT helpdesk costs because your users are less likely to forget how to sign in. When users sign in using Azure AD, this feature validates users' passwords directly against your on-premises Active Directory.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04280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Seamless Single Sign-On (Azure AD Seamless SSO) automatically signs users in when they are on their corporate devices connected to your corporate network. When enabled, users don't need to type in their passwords to sign in to Azure AD, and usually, even type in their usernames. This feature provides your users easy access to your cloud-based applications without needing any additional on-premises components.</a:t>
            </a:r>
          </a:p>
          <a:p>
            <a:endParaRPr lang="en-US" dirty="0"/>
          </a:p>
          <a:p>
            <a:r>
              <a:rPr lang="en-US" dirty="0"/>
              <a:t>Seamless SSO can be combined with either the Password Hash Synchronization or Pass-through Authentication sign-in methods. Seamless SSO is not applicable to Active Directory Federation Services (ADFS).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291584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AZUREADSSOACC computer account needs to be strongly protected for security reasons. Only Domain Admins should be able to manage the computer account. Ensure that Kerberos delegation on the computer account is disabled, and that no other account in Active Directory has delegation permissions on the AZUREADSSOACC computer account.. Store the computer account in an Organization Unit (OU) where they are safe from accidental deletions and where only Domain Admins have access. The Kerberos decryption key on the computer account should also be treated as sensitive. We highly recommend that you roll over the Kerberos decryption key of the AZUREADSSOACC computer account at least every 30 days.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61055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Enable Azure AD Multi-Factor Authentication | Microsoft Docs</a:t>
            </a:r>
            <a:endParaRPr lang="en-US" dirty="0"/>
          </a:p>
          <a:p>
            <a:endParaRPr lang="en-US" dirty="0"/>
          </a:p>
          <a:p>
            <a:r>
              <a:rPr lang="en-US" dirty="0"/>
              <a:t>Requirements before you can enable MFA:</a:t>
            </a:r>
          </a:p>
          <a:p>
            <a:pPr marL="171450" indent="-171450">
              <a:buFont typeface="Arial" panose="020B0604020202020204" pitchFamily="34" charset="0"/>
              <a:buChar char="•"/>
            </a:pPr>
            <a:r>
              <a:rPr lang="en-US" dirty="0"/>
              <a:t>A working Azure AD tenant with at least an Azure AD Premium P1 or trial license enabled.</a:t>
            </a:r>
          </a:p>
          <a:p>
            <a:pPr marL="171450" indent="-171450">
              <a:buFont typeface="Arial" panose="020B0604020202020204" pitchFamily="34" charset="0"/>
              <a:buChar char="•"/>
            </a:pPr>
            <a:r>
              <a:rPr lang="en-US" dirty="0"/>
              <a:t>If needed, create one for free.</a:t>
            </a:r>
          </a:p>
          <a:p>
            <a:pPr marL="171450" indent="-171450">
              <a:buFont typeface="Arial" panose="020B0604020202020204" pitchFamily="34" charset="0"/>
              <a:buChar char="•"/>
            </a:pPr>
            <a:r>
              <a:rPr lang="en-US" dirty="0"/>
              <a:t>An account with global administrator privileges. Some MFA settings can also be managed by an Authentication Policy Administrator. For more information, see Authentication Policy Administrator.</a:t>
            </a:r>
          </a:p>
          <a:p>
            <a:pPr marL="171450" indent="-171450">
              <a:buFont typeface="Arial" panose="020B0604020202020204" pitchFamily="34" charset="0"/>
              <a:buChar char="•"/>
            </a:pPr>
            <a:r>
              <a:rPr lang="en-US" dirty="0"/>
              <a:t>A non-administrator user with a password you know, such as </a:t>
            </a:r>
            <a:r>
              <a:rPr lang="en-US" dirty="0" err="1"/>
              <a:t>testuser</a:t>
            </a:r>
            <a:r>
              <a:rPr lang="en-US" dirty="0"/>
              <a:t>. You test the end-user Azure AD Multi-Factor Authentication experience using this account in this tutorial.</a:t>
            </a:r>
          </a:p>
          <a:p>
            <a:pPr marL="171450" indent="-171450">
              <a:buFont typeface="Arial" panose="020B0604020202020204" pitchFamily="34" charset="0"/>
              <a:buChar char="•"/>
            </a:pPr>
            <a:r>
              <a:rPr lang="en-US" dirty="0"/>
              <a:t>If you need to create a user, see </a:t>
            </a:r>
            <a:r>
              <a:rPr lang="en-US" dirty="0" err="1"/>
              <a:t>Quickstart</a:t>
            </a:r>
            <a:r>
              <a:rPr lang="en-US" dirty="0"/>
              <a:t>: Add new users to Azure Active Directory.</a:t>
            </a:r>
          </a:p>
          <a:p>
            <a:pPr marL="171450" indent="-171450">
              <a:buFont typeface="Arial" panose="020B0604020202020204" pitchFamily="34" charset="0"/>
              <a:buChar char="•"/>
            </a:pPr>
            <a:r>
              <a:rPr lang="en-US" dirty="0"/>
              <a:t>A group that the non-administrator user is a member of, such as MFA-Test-Group. You enable Azure AD Multi-Factor Authentication for this group in this tutorial.</a:t>
            </a:r>
          </a:p>
          <a:p>
            <a:pPr marL="171450" indent="-171450">
              <a:buFont typeface="Arial" panose="020B0604020202020204" pitchFamily="34" charset="0"/>
              <a:buChar char="•"/>
            </a:pPr>
            <a:r>
              <a:rPr lang="en-US" dirty="0"/>
              <a:t>If you need to create a group, see how to Create a group and add members in Azure Active Directory.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91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mn-lt"/>
              </a:rPr>
              <a:t>Azure Active Directory (Azure AD) self-service password reset (SSPR) gives users the ability to change or reset their password, with no administrator or help desk involvement. If a user's account is locked or they forget their password, they can follow prompts to unblock themselves and get back to work. This ability reduces help desk calls and loss of productivity when a user can't sign in to their device or an application.</a:t>
            </a:r>
          </a:p>
          <a:p>
            <a:endParaRPr lang="en-US" b="1" dirty="0"/>
          </a:p>
          <a:p>
            <a:r>
              <a:rPr lang="en-US" b="1" dirty="0"/>
              <a:t>How does the password reset process work?</a:t>
            </a:r>
          </a:p>
          <a:p>
            <a:r>
              <a:rPr lang="en-US" dirty="0"/>
              <a:t>A user can reset or change their password using the </a:t>
            </a:r>
            <a:r>
              <a:rPr lang="en-US" dirty="0">
                <a:hlinkClick r:id="rId3"/>
              </a:rPr>
              <a:t>SSPR portal</a:t>
            </a:r>
            <a:r>
              <a:rPr lang="en-US" dirty="0"/>
              <a:t>. They must first have registered their desired authentication methods. When a user accesses the SSPR portal, the Azure platform considers the following factors:</a:t>
            </a:r>
          </a:p>
          <a:p>
            <a:pPr lvl="1">
              <a:buFont typeface="Arial" panose="020B0604020202020204" pitchFamily="34" charset="0"/>
              <a:buChar char="•"/>
            </a:pPr>
            <a:r>
              <a:rPr lang="en-US" dirty="0"/>
              <a:t>How should the page be localized?</a:t>
            </a:r>
          </a:p>
          <a:p>
            <a:pPr lvl="1">
              <a:buFont typeface="Arial" panose="020B0604020202020204" pitchFamily="34" charset="0"/>
              <a:buChar char="•"/>
            </a:pPr>
            <a:r>
              <a:rPr lang="en-US" dirty="0"/>
              <a:t>Is the user account valid?</a:t>
            </a:r>
          </a:p>
          <a:p>
            <a:pPr lvl="1">
              <a:buFont typeface="Arial" panose="020B0604020202020204" pitchFamily="34" charset="0"/>
              <a:buChar char="•"/>
            </a:pPr>
            <a:r>
              <a:rPr lang="en-US" dirty="0"/>
              <a:t>What organization does the user belong to?</a:t>
            </a:r>
          </a:p>
          <a:p>
            <a:pPr lvl="1">
              <a:buFont typeface="Arial" panose="020B0604020202020204" pitchFamily="34" charset="0"/>
              <a:buChar char="•"/>
            </a:pPr>
            <a:r>
              <a:rPr lang="en-US" dirty="0"/>
              <a:t>Where is the user's password managed?</a:t>
            </a:r>
          </a:p>
          <a:p>
            <a:pPr lvl="1">
              <a:buFont typeface="Arial" panose="020B0604020202020204" pitchFamily="34" charset="0"/>
              <a:buChar char="•"/>
            </a:pPr>
            <a:r>
              <a:rPr lang="en-US" dirty="0"/>
              <a:t>Is the user licensed to use the feature?</a:t>
            </a:r>
          </a:p>
          <a:p>
            <a:endParaRPr lang="en-US" dirty="0"/>
          </a:p>
          <a:p>
            <a:r>
              <a:rPr lang="en-US" dirty="0"/>
              <a:t>When a user selects the </a:t>
            </a:r>
            <a:r>
              <a:rPr lang="en-US" b="1" dirty="0"/>
              <a:t>Can't access your account</a:t>
            </a:r>
            <a:r>
              <a:rPr lang="en-US" dirty="0"/>
              <a:t> link from an application or page, or goes directly to </a:t>
            </a:r>
            <a:r>
              <a:rPr lang="en-US" dirty="0">
                <a:hlinkClick r:id="rId4"/>
              </a:rPr>
              <a:t>https://aka.ms/sspr</a:t>
            </a:r>
            <a:r>
              <a:rPr lang="en-US" dirty="0"/>
              <a:t>, the language used in the SSPR portal is based on the following options:</a:t>
            </a:r>
          </a:p>
          <a:p>
            <a:pPr marL="171450" indent="-171450">
              <a:buFont typeface="Arial" panose="020B0604020202020204" pitchFamily="34" charset="0"/>
              <a:buChar char="•"/>
            </a:pPr>
            <a:r>
              <a:rPr lang="en-US" dirty="0"/>
              <a:t>By default, the browser locale is used to display the SSPR in the appropriate language. The password reset experience is localized into the same languages that </a:t>
            </a:r>
            <a:r>
              <a:rPr lang="en-US" dirty="0">
                <a:hlinkClick r:id="rId5"/>
              </a:rPr>
              <a:t>Microsoft 365 supports</a:t>
            </a:r>
            <a:r>
              <a:rPr lang="en-US" dirty="0"/>
              <a:t>.</a:t>
            </a:r>
          </a:p>
          <a:p>
            <a:pPr marL="171450" indent="-171450">
              <a:buFont typeface="Arial" panose="020B0604020202020204" pitchFamily="34" charset="0"/>
              <a:buChar char="•"/>
            </a:pPr>
            <a:r>
              <a:rPr lang="en-US" dirty="0"/>
              <a:t>If you want to link to the SSPR in a specific localized language, append ?mkt= to the end of the password reset URL along with the required locale. </a:t>
            </a:r>
          </a:p>
          <a:p>
            <a:pPr marL="384432" lvl="1" indent="-171450">
              <a:buFont typeface="Arial" panose="020B0604020202020204" pitchFamily="34" charset="0"/>
              <a:buChar char="•"/>
            </a:pPr>
            <a:r>
              <a:rPr lang="en-US" dirty="0"/>
              <a:t>For example, to specify the Spanish </a:t>
            </a:r>
            <a:r>
              <a:rPr lang="en-US" i="1" dirty="0"/>
              <a:t>es-us</a:t>
            </a:r>
            <a:r>
              <a:rPr lang="en-US" dirty="0"/>
              <a:t> locale, use ?mkt=es-us - </a:t>
            </a:r>
            <a:r>
              <a:rPr lang="en-US" dirty="0">
                <a:hlinkClick r:id="rId6"/>
              </a:rPr>
              <a:t>https://passwordreset.microsoftonline.com/?mkt=es-us</a:t>
            </a:r>
            <a:r>
              <a:rPr lang="en-US" dirty="0"/>
              <a:t>.</a:t>
            </a:r>
          </a:p>
          <a:p>
            <a:endParaRPr lang="en-US" dirty="0"/>
          </a:p>
          <a:p>
            <a:r>
              <a:rPr lang="en-US" dirty="0"/>
              <a:t>After the SSPR portal is displayed in the required language, the user is prompted to enter a user ID and pass a captcha. Azure AD now verifies that the user is able to use SSPR by doing the following checks:</a:t>
            </a:r>
          </a:p>
          <a:p>
            <a:pPr marL="171450" indent="-171450">
              <a:buFont typeface="Arial" panose="020B0604020202020204" pitchFamily="34" charset="0"/>
              <a:buChar char="•"/>
            </a:pPr>
            <a:r>
              <a:rPr lang="en-US" dirty="0"/>
              <a:t>Checks that the user has SSPR enabled and is assigned an Azure AD license. </a:t>
            </a:r>
          </a:p>
          <a:p>
            <a:pPr marL="415668" lvl="0" indent="-171450">
              <a:buFont typeface="Arial" panose="020B0604020202020204" pitchFamily="34" charset="0"/>
              <a:buChar char="•"/>
            </a:pPr>
            <a:r>
              <a:rPr lang="en-US" dirty="0"/>
              <a:t>If the user isn't enabled for SSPR or doesn't have a license assigned, the user is asked to contact their administrator to reset their password.</a:t>
            </a:r>
          </a:p>
          <a:p>
            <a:pPr marL="171450" indent="-171450">
              <a:buFont typeface="Arial" panose="020B0604020202020204" pitchFamily="34" charset="0"/>
              <a:buChar char="•"/>
            </a:pPr>
            <a:r>
              <a:rPr lang="en-US" dirty="0"/>
              <a:t>Checks that the user has the right authentication methods defined on their account in accordance with administrator policy. </a:t>
            </a:r>
          </a:p>
          <a:p>
            <a:pPr marL="415668" lvl="0" indent="-171450">
              <a:buFont typeface="Arial" panose="020B0604020202020204" pitchFamily="34" charset="0"/>
              <a:buChar char="•"/>
            </a:pPr>
            <a:r>
              <a:rPr lang="en-US" dirty="0"/>
              <a:t>If the policy requires only one method, check that the user has the appropriate data defined for at least one of the authentication methods enabled by the administrator policy. </a:t>
            </a:r>
          </a:p>
          <a:p>
            <a:pPr marL="757779" lvl="0" indent="-171450">
              <a:buFont typeface="Arial" panose="020B0604020202020204" pitchFamily="34" charset="0"/>
              <a:buChar char="•"/>
            </a:pPr>
            <a:r>
              <a:rPr lang="en-US" dirty="0"/>
              <a:t>If the authentication methods aren't configured, the user is advised to contact their administrator to reset their password.</a:t>
            </a:r>
          </a:p>
          <a:p>
            <a:pPr marL="415668" lvl="0" indent="-171450">
              <a:buFont typeface="Arial" panose="020B0604020202020204" pitchFamily="34" charset="0"/>
              <a:buChar char="•"/>
            </a:pPr>
            <a:r>
              <a:rPr lang="en-US" dirty="0"/>
              <a:t>If the policy requires two methods, check that the user has the appropriate data defined for at least two of the authentication methods enabled by the administrator policy. </a:t>
            </a:r>
          </a:p>
          <a:p>
            <a:pPr marL="757779" lvl="0" indent="-171450">
              <a:buFont typeface="Arial" panose="020B0604020202020204" pitchFamily="34" charset="0"/>
              <a:buChar char="•"/>
            </a:pPr>
            <a:r>
              <a:rPr lang="en-US" dirty="0"/>
              <a:t>If the authentication methods aren't configured, the user is advised to contact their administrator to reset their password.</a:t>
            </a:r>
          </a:p>
          <a:p>
            <a:pPr marL="415668" lvl="0" indent="-171450">
              <a:buFont typeface="Arial" panose="020B0604020202020204" pitchFamily="34" charset="0"/>
              <a:buChar char="•"/>
            </a:pPr>
            <a:r>
              <a:rPr lang="en-US" dirty="0"/>
              <a:t>If an Azure administrator role is assigned to the user, then the strong two-gate password policy is enforced. For more information, see </a:t>
            </a:r>
            <a:r>
              <a:rPr lang="en-US" dirty="0">
                <a:hlinkClick r:id="rId7"/>
              </a:rPr>
              <a:t>Administrator reset policy differences</a:t>
            </a:r>
            <a:r>
              <a:rPr lang="en-US" dirty="0"/>
              <a:t>.</a:t>
            </a:r>
          </a:p>
          <a:p>
            <a:pPr marL="171450" indent="-171450">
              <a:buFont typeface="Arial" panose="020B0604020202020204" pitchFamily="34" charset="0"/>
              <a:buChar char="•"/>
            </a:pPr>
            <a:r>
              <a:rPr lang="en-US" dirty="0"/>
              <a:t>Checks to see if the user's password is managed on-premises, such as if the Azure AD tenant is using federated, pass-through authentication, or password hash synchronization: </a:t>
            </a:r>
          </a:p>
          <a:p>
            <a:pPr marL="415668" lvl="0" indent="-171450">
              <a:buFont typeface="Arial" panose="020B0604020202020204" pitchFamily="34" charset="0"/>
              <a:buChar char="•"/>
            </a:pPr>
            <a:r>
              <a:rPr lang="en-US" dirty="0"/>
              <a:t>If SSPR writeback is configured and the user's password is managed on-premises, the user is allowed to proceed to authenticate and reset their password.</a:t>
            </a:r>
          </a:p>
          <a:p>
            <a:pPr marL="415668" lvl="0" indent="-171450">
              <a:buFont typeface="Arial" panose="020B0604020202020204" pitchFamily="34" charset="0"/>
              <a:buChar char="•"/>
            </a:pPr>
            <a:r>
              <a:rPr lang="en-US" dirty="0"/>
              <a:t>If SSPR writeback isn't deployed and the user's password is managed on-premises, the user is asked to contact their administrator to reset their password.</a:t>
            </a:r>
          </a:p>
          <a:p>
            <a:endParaRPr lang="en-US" dirty="0"/>
          </a:p>
          <a:p>
            <a:r>
              <a:rPr lang="en-US" dirty="0"/>
              <a:t>If all of the previous checks are successfully completed, the user is guided through the process to reset or change their password.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62069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Authentication Details</a:t>
            </a:r>
            <a:r>
              <a:rPr lang="en-US" b="0" i="0" dirty="0">
                <a:solidFill>
                  <a:srgbClr val="171717"/>
                </a:solidFill>
                <a:effectLst/>
                <a:latin typeface="Segoe UI" panose="020B0502040204020203" pitchFamily="34" charset="0"/>
              </a:rPr>
              <a:t> tab provides the following information, for each authentication attempt: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 list of authentication policies applied (such as Conditional Access, per-user MFA, Security Defaults)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sequence of authentication methods used to sign-in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Whether or not the authentication attempt was successful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Detail about why the authentication attempt succeeded or failed</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513532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sign-in experience for accounts in Azure AD, there are different ways that users can authenticate themselves. Historically, a username and password is the most common way a user would provide credentials. With modern authentication and security features in Azure AD, that basic password should be supplemented or replaced with more secure authentication methods.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5651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Authenticator app provides an additional level of security to your Azure AD work or school account or your Microsoft account and is available for Android and iOS. With the Microsoft Authenticator app, users can authenticate in a </a:t>
            </a:r>
            <a:r>
              <a:rPr lang="en-US" dirty="0" err="1"/>
              <a:t>passwordless</a:t>
            </a:r>
            <a:r>
              <a:rPr lang="en-US" dirty="0"/>
              <a:t> way during sign-in, or as an additional verification option during self-service password reset (SSPR) or Azure AD Multi-Factor Authentication events.</a:t>
            </a:r>
          </a:p>
          <a:p>
            <a:endParaRPr lang="en-US" dirty="0"/>
          </a:p>
          <a:p>
            <a:r>
              <a:rPr lang="en-US" dirty="0"/>
              <a:t>Users may receive a notification through the mobile app for them to approve or deny, or use the Authenticator app to generate an OATH verification code that can be entered in a sign-in interface. If you enable both a notification and verification code, users who register the Authenticator app can use either method to verify their identity.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761871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Windows 10, Windows Hello for Business replaces passwords with strong two-factor authentication on PCs and mobile devices. This authentication consists of a new type of user credential that is tied to a device and uses a biometric or PIN. Windows Hello for Business lets user authenticate to an Active Directory or Azure AD account.</a:t>
            </a:r>
          </a:p>
          <a:p>
            <a:endParaRPr lang="en-US"/>
          </a:p>
          <a:p>
            <a:r>
              <a:rPr lang="en-US"/>
              <a:t>Windows Hello addresses the following problems with passwords:</a:t>
            </a:r>
          </a:p>
          <a:p>
            <a:pPr lvl="1">
              <a:buFont typeface="Arial" panose="020B0604020202020204" pitchFamily="34" charset="0"/>
              <a:buChar char="•"/>
            </a:pPr>
            <a:r>
              <a:rPr lang="en-US"/>
              <a:t>Strong passwords can be difficult to remember, and users often reuse passwords on multiple sites.</a:t>
            </a:r>
          </a:p>
          <a:p>
            <a:pPr lvl="1">
              <a:buFont typeface="Arial" panose="020B0604020202020204" pitchFamily="34" charset="0"/>
              <a:buChar char="•"/>
            </a:pPr>
            <a:r>
              <a:rPr lang="en-US"/>
              <a:t>Server breaches can expose symmetric network credentials (passwords).</a:t>
            </a:r>
          </a:p>
          <a:p>
            <a:pPr lvl="1">
              <a:buFont typeface="Arial" panose="020B0604020202020204" pitchFamily="34" charset="0"/>
              <a:buChar char="•"/>
            </a:pPr>
            <a:r>
              <a:rPr lang="en-US"/>
              <a:t>Passwords are subject to replay attacks.</a:t>
            </a:r>
          </a:p>
          <a:p>
            <a:pPr lvl="1">
              <a:buFont typeface="Arial" panose="020B0604020202020204" pitchFamily="34" charset="0"/>
              <a:buChar char="•"/>
            </a:pPr>
            <a:r>
              <a:rPr lang="en-US"/>
              <a:t>Users can inadvertently expose their passwords due to phishing attacks.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821989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AD Password Protection is designed with the following principles in mind:</a:t>
            </a:r>
          </a:p>
          <a:p>
            <a:endParaRPr lang="en-US"/>
          </a:p>
          <a:p>
            <a:pPr lvl="1">
              <a:buFont typeface="Arial" panose="020B0604020202020204" pitchFamily="34" charset="0"/>
              <a:buChar char="•"/>
            </a:pPr>
            <a:r>
              <a:rPr lang="en-US"/>
              <a:t>Domain controllers (DCs) never have to communicate directly with the internet.</a:t>
            </a:r>
          </a:p>
          <a:p>
            <a:pPr lvl="1">
              <a:buFont typeface="Arial" panose="020B0604020202020204" pitchFamily="34" charset="0"/>
              <a:buChar char="•"/>
            </a:pPr>
            <a:r>
              <a:rPr lang="en-US"/>
              <a:t>No new network ports are opened on DCs.</a:t>
            </a:r>
          </a:p>
          <a:p>
            <a:pPr lvl="1">
              <a:buFont typeface="Arial" panose="020B0604020202020204" pitchFamily="34" charset="0"/>
              <a:buChar char="•"/>
            </a:pPr>
            <a:r>
              <a:rPr lang="en-US"/>
              <a:t>No AD DS schema changes are required. The software uses the existing AD DS container and </a:t>
            </a:r>
            <a:r>
              <a:rPr lang="en-US" err="1"/>
              <a:t>serviceConnectionPoint</a:t>
            </a:r>
            <a:r>
              <a:rPr lang="en-US"/>
              <a:t> schema objects.</a:t>
            </a:r>
          </a:p>
          <a:p>
            <a:pPr lvl="1">
              <a:buFont typeface="Arial" panose="020B0604020202020204" pitchFamily="34" charset="0"/>
              <a:buChar char="•"/>
            </a:pPr>
            <a:r>
              <a:rPr lang="en-US"/>
              <a:t>No minimum AD DS domain or forest functional level (DFL/FFL) is required.</a:t>
            </a:r>
          </a:p>
          <a:p>
            <a:pPr lvl="1">
              <a:buFont typeface="Arial" panose="020B0604020202020204" pitchFamily="34" charset="0"/>
              <a:buChar char="•"/>
            </a:pPr>
            <a:r>
              <a:rPr lang="en-US"/>
              <a:t>The software doesn't create or require accounts in the AD DS domains that it protects.</a:t>
            </a:r>
          </a:p>
          <a:p>
            <a:pPr lvl="1">
              <a:buFont typeface="Arial" panose="020B0604020202020204" pitchFamily="34" charset="0"/>
              <a:buChar char="•"/>
            </a:pPr>
            <a:r>
              <a:rPr lang="en-US"/>
              <a:t>User clear-text passwords never leave the DC, either during password validation operations or at any other time.</a:t>
            </a:r>
          </a:p>
          <a:p>
            <a:pPr lvl="1">
              <a:buFont typeface="Arial" panose="020B0604020202020204" pitchFamily="34" charset="0"/>
              <a:buChar char="•"/>
            </a:pPr>
            <a:r>
              <a:rPr lang="en-US"/>
              <a:t>The software isn't dependent on other Azure AD features. For example, Azure AD password hash sync (PHS) isn't related or required for Azure AD Password Protection.</a:t>
            </a:r>
          </a:p>
          <a:p>
            <a:pPr lvl="1">
              <a:buFont typeface="Arial" panose="020B0604020202020204" pitchFamily="34" charset="0"/>
              <a:buChar char="•"/>
            </a:pPr>
            <a:r>
              <a:rPr lang="en-US"/>
              <a:t>Incremental deployment is supported, however the password policy is only enforced where the Domain Controller Agent (DC Agent) is installed.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251188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Managing security can be difficult with common identity-related attacks like password spray, replay, and phishing becoming more and more popular. Security defaults provide secure default settings that Microsoft manages on behalf of organizations to keep customers safe until organizations are ready to manage their own identity security story. Security defaults provide preconfigured security settings, such as: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Requiring all users to register for Azure Active Directory multifactor Authentication.</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Requiring administrators to perform multifactor authentication.</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Blocking legacy authentication protocols.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Requiring users to perform multifactor authentication when necessary.</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Protecting privileged activities like access to the Azure portal.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0360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a:effectLst/>
                <a:latin typeface="Segoe UI VSS (Regular)"/>
                <a:hlinkClick r:id="rId3"/>
              </a:rPr>
              <a:t>Plan an Azure Active Directory Conditional Access Deployment | Microsoft Docs</a:t>
            </a:r>
            <a:endParaRPr lang="en-US" b="0" i="0" u="sng">
              <a:effectLst/>
              <a:latin typeface="Segoe UI VSS (Regular)"/>
            </a:endParaRPr>
          </a:p>
          <a:p>
            <a:endParaRPr lang="en-US"/>
          </a:p>
          <a:p>
            <a:r>
              <a:rPr lang="en-US"/>
              <a:t>CA policies are if-then statements: If an assignment is met, then apply these access controls. When configuring CA policies, conditions are called </a:t>
            </a:r>
            <a:r>
              <a:rPr lang="en-US" i="1"/>
              <a:t>assignments</a:t>
            </a:r>
            <a:r>
              <a:rPr lang="en-US"/>
              <a:t>. CA policies allow you to enforce access controls on your organization’s apps based on certain assignments.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03869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Protection uses the knowledge Microsoft has gained from its position in organizations with Azure AD, the consumer space with Microsoft Accounts, and in gaming with Xbox to protect your users. Microsoft analyzes 6.5 trillion signals per day to identify and protect customers from threats.</a:t>
            </a:r>
          </a:p>
          <a:p>
            <a:endParaRPr lang="en-US"/>
          </a:p>
          <a:p>
            <a:r>
              <a:rPr lang="en-US"/>
              <a:t>The signals generated by and fed to Identity Protection can be further fed into tools like Conditional Access to make access decisions or fed back to a security information and event management (SIEM) tool for further investigation based on your organization's enforced policies.</a:t>
            </a:r>
          </a:p>
          <a:p>
            <a:endParaRPr lang="en-US"/>
          </a:p>
          <a:p>
            <a:r>
              <a:rPr lang="en-US"/>
              <a:t>Covered in a later slide, but an Azure AD P2 license is required for Identity Protection in many cases.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495062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Risk detection and remediation</a:t>
            </a:r>
          </a:p>
          <a:p>
            <a:pPr marL="171450" indent="-171450">
              <a:buFont typeface="Arial" panose="020B0604020202020204" pitchFamily="34" charset="0"/>
              <a:buChar char="•"/>
            </a:pPr>
            <a:r>
              <a:rPr lang="en-US"/>
              <a:t>Anonymous IP address: Sign in from an anonymous IP address (for example: Tor browser, anonymizer VPNs).</a:t>
            </a:r>
          </a:p>
          <a:p>
            <a:pPr marL="171450" indent="-171450">
              <a:buFont typeface="Arial" panose="020B0604020202020204" pitchFamily="34" charset="0"/>
              <a:buChar char="•"/>
            </a:pPr>
            <a:r>
              <a:rPr lang="en-US"/>
              <a:t>Atypical travel: Sign in from an atypical location based on the user's recent sign-ins.</a:t>
            </a:r>
          </a:p>
          <a:p>
            <a:pPr marL="171450" indent="-171450">
              <a:buFont typeface="Arial" panose="020B0604020202020204" pitchFamily="34" charset="0"/>
              <a:buChar char="•"/>
            </a:pPr>
            <a:r>
              <a:rPr lang="en-US"/>
              <a:t>Malware-linked IP address: Sign in from a malware-linked IP address.</a:t>
            </a:r>
          </a:p>
          <a:p>
            <a:pPr marL="171450" indent="-171450">
              <a:buFont typeface="Arial" panose="020B0604020202020204" pitchFamily="34" charset="0"/>
              <a:buChar char="•"/>
            </a:pPr>
            <a:r>
              <a:rPr lang="en-US"/>
              <a:t>Unfamiliar sign-in properties: Sign in with properties we've not seen recently for the given user.</a:t>
            </a:r>
          </a:p>
          <a:p>
            <a:pPr marL="171450" indent="-171450">
              <a:buFont typeface="Arial" panose="020B0604020202020204" pitchFamily="34" charset="0"/>
              <a:buChar char="•"/>
            </a:pPr>
            <a:r>
              <a:rPr lang="en-US"/>
              <a:t>Leaked credentials: Indicates that the user's valid credentials have been leaked.</a:t>
            </a:r>
          </a:p>
          <a:p>
            <a:pPr marL="171450" indent="-171450">
              <a:buFont typeface="Arial" panose="020B0604020202020204" pitchFamily="34" charset="0"/>
              <a:buChar char="•"/>
            </a:pPr>
            <a:r>
              <a:rPr lang="en-US"/>
              <a:t>Password spray: Indicates that multiple usernames are being attacked using common passwords in a unified brute-force manner.</a:t>
            </a:r>
          </a:p>
          <a:p>
            <a:pPr marL="171450" indent="-171450">
              <a:buFont typeface="Arial" panose="020B0604020202020204" pitchFamily="34" charset="0"/>
              <a:buChar char="•"/>
            </a:pPr>
            <a:r>
              <a:rPr lang="en-US"/>
              <a:t>Azure AD threat intelligence: Microsoft's internal and external threat intelligence sources have identified a known attack pattern.</a:t>
            </a:r>
          </a:p>
          <a:p>
            <a:pPr marL="171450" indent="-171450">
              <a:buFont typeface="Arial" panose="020B0604020202020204" pitchFamily="34" charset="0"/>
              <a:buChar char="•"/>
            </a:pPr>
            <a:r>
              <a:rPr lang="en-US"/>
              <a:t>New country: This detection is discovered by Microsoft Defender for Cloud Apps (</a:t>
            </a:r>
            <a:r>
              <a:rPr lang="en-US" err="1"/>
              <a:t>MDfCA</a:t>
            </a:r>
            <a:r>
              <a:rPr lang="en-US"/>
              <a:t>) (formerly - Microsoft Cloud App Security).</a:t>
            </a:r>
          </a:p>
          <a:p>
            <a:pPr marL="171450" indent="-171450">
              <a:buFont typeface="Arial" panose="020B0604020202020204" pitchFamily="34" charset="0"/>
              <a:buChar char="•"/>
            </a:pPr>
            <a:r>
              <a:rPr lang="en-US"/>
              <a:t>Activity from anonymous IP address: This detection is discovered by </a:t>
            </a:r>
            <a:r>
              <a:rPr lang="en-US" err="1"/>
              <a:t>MDfCA</a:t>
            </a:r>
            <a:r>
              <a:rPr lang="en-US"/>
              <a:t>.</a:t>
            </a:r>
          </a:p>
          <a:p>
            <a:pPr marL="171450" indent="-171450">
              <a:buFont typeface="Arial" panose="020B0604020202020204" pitchFamily="34" charset="0"/>
              <a:buChar char="•"/>
            </a:pPr>
            <a:r>
              <a:rPr lang="en-US"/>
              <a:t>Suspicious inbox forwarding: This detection is discovered by </a:t>
            </a:r>
            <a:r>
              <a:rPr lang="en-US" err="1"/>
              <a:t>MDfCA</a:t>
            </a:r>
            <a:r>
              <a:rPr lang="en-US"/>
              <a:t>.</a:t>
            </a:r>
          </a:p>
          <a:p>
            <a:r>
              <a:rPr lang="en-US" b="0" i="0">
                <a:solidFill>
                  <a:srgbClr val="171717"/>
                </a:solidFill>
                <a:effectLst/>
                <a:latin typeface="Segoe UI" panose="020B0502040204020203" pitchFamily="34" charset="0"/>
              </a:rPr>
              <a:t>The risk signals can trigger remediation efforts such as requiring users to: perform Azure AD Multi-Factor Authentication, reset their password using self-service password reset, or blocking until an administrator takes action.</a:t>
            </a:r>
          </a:p>
          <a:p>
            <a:endParaRPr lang="en-US" b="0" i="0">
              <a:solidFill>
                <a:srgbClr val="171717"/>
              </a:solidFill>
              <a:effectLst/>
              <a:latin typeface="Segoe UI" panose="020B0502040204020203" pitchFamily="34" charset="0"/>
            </a:endParaRPr>
          </a:p>
          <a:p>
            <a:r>
              <a:rPr lang="en-US" b="1" i="0">
                <a:solidFill>
                  <a:srgbClr val="171717"/>
                </a:solidFill>
                <a:effectLst/>
                <a:latin typeface="Segoe UI" panose="020B0502040204020203" pitchFamily="34" charset="0"/>
              </a:rPr>
              <a:t>Risk levels</a:t>
            </a:r>
          </a:p>
          <a:p>
            <a:r>
              <a:rPr lang="en-US" b="0" i="0">
                <a:solidFill>
                  <a:srgbClr val="171717"/>
                </a:solidFill>
                <a:effectLst/>
                <a:latin typeface="Segoe UI" panose="020B0502040204020203" pitchFamily="34" charset="0"/>
              </a:rPr>
              <a:t>Identity Protection categorizes risk into three tiers: low, medium, and high.</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While Microsoft does not provide specific details about how risk is calculated, we will say that each level brings higher confidence that the user or sign-in is compromised. For example, something like one instance of unfamiliar sign-in properties for a user might not be as threatening as leaked credentials for another user.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52315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Understanding the Microsoft Defender for Identity portal | Microsoft Docs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54976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Permissions Management (formerly known as </a:t>
            </a:r>
            <a:r>
              <a:rPr lang="en-US" b="0" i="0" dirty="0" err="1">
                <a:solidFill>
                  <a:srgbClr val="171717"/>
                </a:solidFill>
                <a:effectLst/>
                <a:latin typeface="Segoe UI" panose="020B0502040204020203" pitchFamily="34" charset="0"/>
              </a:rPr>
              <a:t>CloudKnox</a:t>
            </a:r>
            <a:r>
              <a:rPr lang="en-US" b="0" i="0" dirty="0">
                <a:solidFill>
                  <a:srgbClr val="171717"/>
                </a:solidFill>
                <a:effectLst/>
                <a:latin typeface="Segoe UI" panose="020B0502040204020203" pitchFamily="34" charset="0"/>
              </a:rPr>
              <a:t>) is a cloud infrastructure entitlement management (CIEM) solution. Permissions management provides comprehensive visibility into permissions assigned to all identities. Permissions Management detects, automatically right-sizes, and continuously monitors unused and excessive permissions.</a:t>
            </a:r>
          </a:p>
          <a:p>
            <a:pPr algn="l"/>
            <a:r>
              <a:rPr lang="en-US" b="0" i="0" dirty="0">
                <a:solidFill>
                  <a:srgbClr val="171717"/>
                </a:solidFill>
                <a:effectLst/>
                <a:latin typeface="Segoe UI" panose="020B0502040204020203" pitchFamily="34" charset="0"/>
              </a:rPr>
              <a:t>Organizations have to consider permissions management as a central piece of their Zero Trust security to implement least privilege access across their entire infrastructure: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Organizations are increasingly adopting multi-cloud strategy and are struggling with the lack of visibility and complexity of managing access permissions.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the proliferation of identities and cloud services, the number of high-risk cloud permissions is increasing. The increase expands the attack surface a bad actor can use to gain access.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IT security teams are under increased pressure to ensure access to their expanding cloud estate is secure and compliant.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9182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Permissions Management comprehensive visibility into permissions assigned to all identities – users and workloads – actions, and resources across cloud infrastructures and identity providers. It detects, right-sizes, and monitors unused and excessive permissions and enables Zero Trust security through least privilege access in Microsoft Azure, AWS, and GCP.</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93090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CASB = An on-premises or cloud-based security policy enforcement point, placed between cloud service consumers and cloud service providers to combine and interject enterprise security policies as the cloud-based resources are accessed.</a:t>
            </a:r>
          </a:p>
          <a:p>
            <a:endParaRPr lang="en-US" dirty="0"/>
          </a:p>
          <a:p>
            <a:r>
              <a:rPr lang="en-US" dirty="0" err="1"/>
              <a:t>MDfCA</a:t>
            </a:r>
            <a:r>
              <a:rPr lang="en-US" dirty="0"/>
              <a:t> = Gain visibility into your cloud apps and services using sophisticated analytics to identify and combat cyberthreats. Control how your data is consumed, no matter where it lives. Microsoft Defender for Cloud Apps natively integrates with industry-leading security and identity solutions including Azure Active Directory, Intune, Microsoft Information Protection, and any other solutions you want to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31779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simple circular diagram shows how Zero Trust security uses an enforcement engine at its core, providing real-time policy evaluation. The engine delivers protection by analyzing signals, applying organization-wide policies and threat intelligence, and ensuring identities are verified and authenticated and devices are safe. It conditionally grants access to data, apps, infrastructure, and networks, providing continuous and comprehensive visibility, analytics, and automation.</a:t>
            </a:r>
            <a:endParaRPr lang="en-US" dirty="0"/>
          </a:p>
          <a:p>
            <a:r>
              <a:rPr lang="en-US" dirty="0" err="1"/>
              <a:t>MDfCA</a:t>
            </a:r>
            <a:r>
              <a:rPr lang="en-US" dirty="0"/>
              <a:t> </a:t>
            </a:r>
            <a:r>
              <a:rPr lang="en-US" dirty="0" err="1"/>
              <a:t>ebook</a:t>
            </a:r>
            <a:r>
              <a:rPr lang="en-US" dirty="0"/>
              <a:t> - https://go.microsoft.com/fwlink/p/?LinkID=2079728&amp;clcid=0x409&amp;culture=en-us&amp;country=US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630556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MDfCA</a:t>
            </a:r>
            <a:r>
              <a:rPr lang="en-US" dirty="0"/>
              <a:t> = Microsoft Defender for Cloud Apps (formerly Microsoft Cloud App Security)</a:t>
            </a:r>
          </a:p>
          <a:p>
            <a:endParaRPr lang="en-US" dirty="0"/>
          </a:p>
          <a:p>
            <a:r>
              <a:rPr lang="en-US" dirty="0"/>
              <a:t>Discover and control the use of Shadow IT – On average more than 1,100 cloud applications are used by enterprises today, of which 61% are not sanctioned by IT. This results in duplicate capabilities, apps not meeting compliance standards or posing a security risk to the organization without any IT oversight. Discovery identifies current cloud apps, provides risk assessments and ongoing analytics and lifecycle management capabilities to control the use. </a:t>
            </a:r>
          </a:p>
          <a:p>
            <a:endParaRPr lang="en-US" dirty="0"/>
          </a:p>
          <a:p>
            <a:r>
              <a:rPr lang="en-US" dirty="0"/>
              <a:t>Protect data with Information Protection – To maximize the impact of information, it needs to be ubiquitous to help people and businesses succeed. With data being on the move, the risk for exposure increases, as sensitive data is overshared inside or even outside of the organization. Microsoft Defender for Cloud Apps enables you to identify your sensitive data across cloud apps, monitor when it is shared with risky environments and take necessary governance actions by classifying, labeling and protecting existing and new data in your environment.</a:t>
            </a:r>
          </a:p>
          <a:p>
            <a:endParaRPr lang="en-US" dirty="0"/>
          </a:p>
          <a:p>
            <a:r>
              <a:rPr lang="en-US" dirty="0"/>
              <a:t>Threat Protection against cyberthreats and anomalies - Moving to the cloud presents a new threat vector for organizations. Attacks can introduce ransomware, compromised user accounts perform malicious activities, and overprivileged O-auth apps can gain access to sensitive data or privileged accounts. Accelerate the safe adoption of cloud apps and limit the impact to your organization by leveraging sophisticated behavioral analytics, built-in detections and automatic remediation capabilities, informed by one of the industry’s largest set of threat signals.</a:t>
            </a:r>
          </a:p>
          <a:p>
            <a:endParaRPr lang="en-US" dirty="0"/>
          </a:p>
          <a:p>
            <a:r>
              <a:rPr lang="en-US" dirty="0"/>
              <a:t>Assess compliance of cloud resources – Most organizations must comply with a set of regulations, governed by the industry and country they operate in. These dictate how organizations must manage, view, and control their data. Microsoft Defender for Cloud Apps sources from a catalog of more than 16,000 cloud apps to discover the apps used in your environment and leverages &gt;70 different parameters to assign a risk score to each one. These risk factors span general information, security, compliance and legal, and enable you to assess whether any given app meets the compliance requirements for your organization. Powerful, built-in queries allow you to filter for specific requirements such as GDPR or FedRAMP, to tailor the discovery experience to your specific needs.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433338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1" u="sng" dirty="0">
                <a:effectLst/>
                <a:latin typeface="Segoe UI VSS (Regular)"/>
                <a:hlinkClick r:id="rId3"/>
              </a:rPr>
              <a:t>https://docs.microsoft.com/en-us/cloud-app-security/what-is-cloud-app-security</a:t>
            </a:r>
            <a:endParaRPr lang="en-US" sz="4400" b="0" i="1" u="sng"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0" dirty="0">
                <a:solidFill>
                  <a:srgbClr val="000000"/>
                </a:solidFill>
                <a:effectLst/>
                <a:latin typeface="Segoe UI VSS (Regular)"/>
              </a:rPr>
              <a:t>Microsoft Defender for Cloud Apps is a Cloud Access Security Broker (CASB) that supports various deployment modes including log collection, API connectors, and reverse proxy. It provides rich visibility, control over data travel, and sophisticated analytics to identify and combat cyberthreats across all your Microsoft and third-party cloud services.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Moving to the cloud increases flexibility for employees and IT alike. However, it also introduces new challenges and complexities for keeping your organization secure. To get the full benefit of cloud apps and services, an IT team must find the right balance of supporting access while maintaining control to protect critical data. Microsoft Defender for Cloud Apps is a Cloud Access Security Broker (CASB) that supports various deployment modes, including log collection, API connectors, and reverse proxy. It provides rich visibility, control over data travel, and sophisticated analytics to identify and combat cyberthreats across all your Microsoft and third-party cloud services. Microsoft Defender for Cloud Apps natively integrates with leading Microsoft solutions and is designed with security professionals in mind. It provides simple deployment, centralized management, and innovative automation capabilities. Microsoft Defender for Cloud Apps is a comprehensive cross-SaaS solution bringing deep visibility, strong data controls, and enhanced threat protection to your cloud apps. Cloud Discovery, a feature of Defender for Cloud Apps, enables you to gain visibility into Shadow IT by discovering cloud apps in use.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814278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Remote access to on-premises apps - Azure AD Application Proxy | Microsoft Docs</a:t>
            </a:r>
            <a:endParaRPr lang="en-US" dirty="0"/>
          </a:p>
          <a:p>
            <a:endParaRPr lang="en-US" dirty="0"/>
          </a:p>
          <a:p>
            <a:r>
              <a:rPr lang="en-US" dirty="0"/>
              <a:t>Application Proxy is a feature of Azure AD that enables users to access on-premises web applications from a remote client. Application Proxy includes both the Application Proxy service which runs in the cloud, and the Application Proxy connector which runs on an on-premises server. Azure AD, the Application Proxy service, and the Application Proxy connector work together to securely pass the user sign-on token from Azure AD to the web application.</a:t>
            </a:r>
          </a:p>
          <a:p>
            <a:endParaRPr lang="en-US" dirty="0"/>
          </a:p>
          <a:p>
            <a:r>
              <a:rPr lang="en-US" dirty="0"/>
              <a:t>Application Proxy works with:</a:t>
            </a:r>
          </a:p>
          <a:p>
            <a:endParaRPr lang="en-US" dirty="0"/>
          </a:p>
          <a:p>
            <a:pPr marL="171450" indent="-171450">
              <a:buFont typeface="Arial" panose="020B0604020202020204" pitchFamily="34" charset="0"/>
              <a:buChar char="•"/>
            </a:pPr>
            <a:r>
              <a:rPr lang="en-US" dirty="0"/>
              <a:t>Web applications that use Integrated Windows Authentication for authentication</a:t>
            </a:r>
          </a:p>
          <a:p>
            <a:pPr marL="171450" indent="-171450">
              <a:buFont typeface="Arial" panose="020B0604020202020204" pitchFamily="34" charset="0"/>
              <a:buChar char="•"/>
            </a:pPr>
            <a:r>
              <a:rPr lang="en-US" dirty="0"/>
              <a:t>Web applications that use form-based or header-based access</a:t>
            </a:r>
          </a:p>
          <a:p>
            <a:pPr marL="171450" indent="-171450">
              <a:buFont typeface="Arial" panose="020B0604020202020204" pitchFamily="34" charset="0"/>
              <a:buChar char="•"/>
            </a:pPr>
            <a:r>
              <a:rPr lang="en-US" dirty="0"/>
              <a:t>Web APIs that you want to expose to rich applications on different devices</a:t>
            </a:r>
          </a:p>
          <a:p>
            <a:pPr marL="171450" indent="-171450">
              <a:buFont typeface="Arial" panose="020B0604020202020204" pitchFamily="34" charset="0"/>
              <a:buChar char="•"/>
            </a:pPr>
            <a:r>
              <a:rPr lang="en-US" dirty="0"/>
              <a:t>Applications hosted behind a Remote Desktop Gateway</a:t>
            </a:r>
          </a:p>
          <a:p>
            <a:pPr marL="171450" indent="-171450">
              <a:buFont typeface="Arial" panose="020B0604020202020204" pitchFamily="34" charset="0"/>
              <a:buChar char="•"/>
            </a:pPr>
            <a:r>
              <a:rPr lang="en-US" dirty="0"/>
              <a:t>Rich client apps that are integrated with the Microsoft Authentication Library (MSAL)</a:t>
            </a:r>
          </a:p>
          <a:p>
            <a:pPr marL="171450" indent="-171450">
              <a:buFont typeface="Arial" panose="020B0604020202020204" pitchFamily="34" charset="0"/>
              <a:buChar char="•"/>
            </a:pPr>
            <a:r>
              <a:rPr lang="en-US" dirty="0"/>
              <a:t>Application Proxy supports single sign-on. For more information on supported methods, see Choosing a single sign-on method.</a:t>
            </a:r>
          </a:p>
          <a:p>
            <a:endParaRPr lang="en-US" dirty="0"/>
          </a:p>
          <a:p>
            <a:r>
              <a:rPr lang="en-US" dirty="0"/>
              <a:t>Application Proxy is recommended for giving remote users access to internal resources. Application Proxy replaces the need for a VPN or reverse proxy. It is not intended for internal users on the corporate network. These users who unnecessarily use Application Proxy can introduce unexpected and undesirable performance 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083157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 AD DS integrated app (Kerberos) that we want to consume from the cloud world (modern token). AD proxy publishes the app out, but also takes care of the 'protocol translation'. Technical challenge is that the cloud identity needs to have a counterpart in the on-premises AD DS. So, for B2B users this will be a authentication challenge…how to get the cloud identity into the on prem AD DS.</a:t>
            </a:r>
          </a:p>
          <a:p>
            <a:endParaRPr lang="en-US" dirty="0"/>
          </a:p>
          <a:p>
            <a:r>
              <a:rPr lang="en-US" dirty="0"/>
              <a:t>To be complete you have Seamless SSO that provides us with the way to convert the authentication types. An on-premises user on an on-premises device wants to use a cloud apps, but we don't want the user to get another authentication challenge\response. Seamless SSO will translate the Kerberos based token to a modern token without bothering the user.</a:t>
            </a:r>
          </a:p>
          <a:p>
            <a:endParaRPr lang="en-US" dirty="0"/>
          </a:p>
          <a:p>
            <a:r>
              <a:rPr lang="en-US" dirty="0"/>
              <a:t>Typical real-world scenario - is mailbox migration from on-premises Exchange to M365 Exchange Online. After the migration users get a challenge response they did not get before (because the need to do </a:t>
            </a:r>
            <a:r>
              <a:rPr lang="en-US" dirty="0" err="1"/>
              <a:t>AuthN</a:t>
            </a:r>
            <a:r>
              <a:rPr lang="en-US" dirty="0"/>
              <a:t> with AAD and that does </a:t>
            </a:r>
            <a:r>
              <a:rPr lang="en-US" dirty="0" err="1"/>
              <a:t>noet</a:t>
            </a:r>
            <a:r>
              <a:rPr lang="en-US" dirty="0"/>
              <a:t> accept the AD DS Kerberos based token of the user).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83157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The diagram shows how Azure AD and Application Proxy work together to provide single sign-on to on-premises applications.</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After the user has accessed the application through an endpoint, the user is directed to the Azure AD sign-in page.</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After a successful sign-in, Azure AD sends a token to the user's client device.</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The client sends the token to the Application Proxy service, which retrieves the user principal name (UPN) and security principal name (SPN) from the token. Application Proxy then sends the request to the Application Proxy connector.</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If you have configured single sign-on, the connector performs any additional authentication required on behalf of the user.</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The connector sends the request to the on-premises application.</a:t>
            </a:r>
          </a:p>
          <a:p>
            <a:pPr marL="342900" marR="0" lvl="0" indent="-342900">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Arial" panose="020B0604020202020204" pitchFamily="34" charset="0"/>
              </a:rPr>
              <a:t>The response is sent through the connector and Application Proxy service to the user.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032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4400" dirty="0">
                <a:hlinkClick r:id="rId3"/>
              </a:rPr>
              <a:t>Tutorial - Develop a SCIM endpoint for user provisioning to apps from Azure Active Directory | Microsoft Docs</a:t>
            </a:r>
            <a:endParaRPr lang="en-US" sz="44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As an application developer, you can use the System for Cross-Domain Identity Management (SCIM) user management API to enable automatic provisioning of users and groups between your application and Azure AD.  The SCIM specification provides a common user schema for provisioning. When used in conjunction with federation standards like SAML or OpenID Connect, SCIM gives administrators an end-to-end, standards-based solution for access management.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7814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Process flow of the diagram</a:t>
            </a:r>
          </a:p>
          <a:p>
            <a:pPr marL="342900" marR="0" indent="-342900">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 user from tenant B attempts to sign in with the app. The authorization endpoint requests a token for the application.</a:t>
            </a:r>
          </a:p>
          <a:p>
            <a:pPr marL="342900" marR="0" indent="-342900">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The user credentials are acquired and verified for authentication.</a:t>
            </a:r>
          </a:p>
          <a:p>
            <a:pPr marL="342900" marR="0" indent="-342900">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The user is prompted to provide consent for the app to gain access to tenant B.</a:t>
            </a:r>
          </a:p>
          <a:p>
            <a:pPr marL="342900" marR="0" indent="-342900">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The Microsoft identity platform uses the application object in tenant A as a blueprint for creating a service principal in tenant B.</a:t>
            </a:r>
          </a:p>
          <a:p>
            <a:pPr marL="342900" marR="0" indent="-342900">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The user receives the requested token.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032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What is entitlement management? - Azure AD | Microsoft Docs</a:t>
            </a: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Azure Active Directory (Azure AD) entitlement management is an identity governance feature that enables organizations to manage identity and access lifecycle at scale, by automating access request workflows, access assignments, reviews, and expiration.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Employees in organizations need access to various groups, applications, and sites to perform their job. Managing this access is challenging, as requirements change - new applications are added or users need additional access rights. This scenario gets more complicated when you collaborate with outside organizations - you may not know who in the other organization needs access to your organization's resources, and they won't know what applications, groups, or sites your organization is using.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Azure AD entitlement management can help you more efficiently manage access to groups, applications, and SharePoint Online sites for internal users, and also for users outside your organization who need access to those resources.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Why use entitlement management?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Enterprise organizations often face challenges when managing employee access to resources such as: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Users may not know what access they should have, and even if they do, they may have difficulty locating the right individuals to approve their access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Once users find and receive access to a resource, they may hold on to access longer than is required for business purposes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These problems are compounded for users who need access from another organization, such as external users that are from supply chain organizations or other business partners. For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ea typeface="+mn-lt"/>
              <a:cs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No one person may know all of the specific individuals in other organization's directories to be able to invite them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Even if they were able to invite these users, no one in that organization may remember to manage all of the users' access consistently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ea typeface="+mn-lt"/>
                <a:cs typeface="+mn-lt"/>
              </a:rPr>
              <a:t>Azure AD </a:t>
            </a:r>
            <a:r>
              <a:rPr lang="en-US" err="1">
                <a:ea typeface="+mn-lt"/>
                <a:cs typeface="+mn-lt"/>
              </a:rPr>
              <a:t>entitlemen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73143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1000"/>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An access package is a bundle of resources with the access a user needs to work on a project or perform their task. </a:t>
            </a:r>
            <a:endParaRPr lang="en-US" sz="900" b="1"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endParaRPr lang="en-US" sz="900"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n-US" sz="900" dirty="0">
                <a:latin typeface="Calibri" panose="020F0502020204030204" pitchFamily="34" charset="0"/>
                <a:ea typeface="Calibri" panose="020F0502020204030204" pitchFamily="34" charset="0"/>
                <a:cs typeface="Times New Roman" panose="02020603050405020304" pitchFamily="18" charset="0"/>
              </a:rPr>
              <a:t>With an access package, y</a:t>
            </a:r>
            <a:r>
              <a:rPr lang="en-US" sz="900" dirty="0">
                <a:effectLst/>
                <a:latin typeface="Calibri" panose="020F0502020204030204" pitchFamily="34" charset="0"/>
                <a:ea typeface="Calibri" panose="020F0502020204030204" pitchFamily="34" charset="0"/>
                <a:cs typeface="Times New Roman" panose="02020603050405020304" pitchFamily="18" charset="0"/>
              </a:rPr>
              <a:t>ou can manage: </a:t>
            </a:r>
          </a:p>
          <a:p>
            <a:pPr marL="342900" indent="-342900">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Membership of Azure AD security groups.</a:t>
            </a:r>
          </a:p>
          <a:p>
            <a:pPr marL="342900" marR="0" lvl="0" indent="-342900">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Membership of Microsoft 365 Groups and Teams.</a:t>
            </a:r>
          </a:p>
          <a:p>
            <a:pPr marL="342900" marR="0" lvl="0" indent="-342900">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Assignment to Azure AD enterprise applications, including SaaS applications and custom-integrated applications that support federation/single sign-on and/or provisioning.</a:t>
            </a:r>
          </a:p>
          <a:p>
            <a:pPr marL="342900" marR="0" lvl="0" indent="-342900">
              <a:spcBef>
                <a:spcPts val="0"/>
              </a:spcBef>
              <a:spcAft>
                <a:spcPts val="100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Membership of SharePoint Online sites.</a:t>
            </a:r>
          </a:p>
          <a:p>
            <a:pPr marL="0" marR="0">
              <a:spcBef>
                <a:spcPts val="0"/>
              </a:spcBef>
              <a:spcAft>
                <a:spcPts val="10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You can also control access to other resources that rely upon Azure AD security groups or Microsoft 365 Groups. For example, you can provide:</a:t>
            </a:r>
          </a:p>
          <a:p>
            <a:pPr marL="342900" marR="0" lvl="0" indent="-342900">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Licenses for Microsoft 365 by using an Azure AD security group in an access package and configuring group-based licensing for that group.</a:t>
            </a:r>
          </a:p>
          <a:p>
            <a:pPr marL="342900" marR="0" lvl="0" indent="-342900">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Access to manage Azure resources by using an Azure AD security group in an access package and creating an Azure role assignment for that group.</a:t>
            </a:r>
          </a:p>
          <a:p>
            <a:pPr marL="342900" marR="0" lvl="0" indent="-342900">
              <a:spcBef>
                <a:spcPts val="0"/>
              </a:spcBef>
              <a:spcAft>
                <a:spcPts val="100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Access to manage Azure AD roles by using groups assignable to Azure AD roles in an access package and assigning an Azure AD role to that group.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4110409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Access packages do not replace other mechanisms for access assignment. They are most appropriate in situations such as when:</a:t>
            </a:r>
          </a:p>
          <a:p>
            <a:endParaRPr lang="en-US"/>
          </a:p>
          <a:p>
            <a:pPr marL="342900" marR="0" lvl="0" indent="-342900">
              <a:spcBef>
                <a:spcPts val="0"/>
              </a:spcBef>
              <a:spcAft>
                <a:spcPts val="0"/>
              </a:spcAft>
              <a:buFont typeface="Symbol" panose="05050102010706020507" pitchFamily="18" charset="2"/>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Employees need time-limited access for a particular task. For example, you might use group-based licensing and a dynamic group to ensure all employees have an Exchange Online mailbox, and then use access packages for situations in which employees need additional access, such as to read departmental resources from another department.</a:t>
            </a:r>
          </a:p>
          <a:p>
            <a:pPr marL="342900" marR="0" lvl="0" indent="-342900">
              <a:spcBef>
                <a:spcPts val="0"/>
              </a:spcBef>
              <a:spcAft>
                <a:spcPts val="0"/>
              </a:spcAft>
              <a:buFont typeface="Symbol" panose="05050102010706020507" pitchFamily="18" charset="2"/>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Access requires the approval of an employee's manager or other designated individuals.</a:t>
            </a:r>
          </a:p>
          <a:p>
            <a:pPr marL="342900" marR="0" lvl="0" indent="-342900">
              <a:spcBef>
                <a:spcPts val="0"/>
              </a:spcBef>
              <a:spcAft>
                <a:spcPts val="0"/>
              </a:spcAft>
              <a:buFont typeface="Symbol" panose="05050102010706020507" pitchFamily="18" charset="2"/>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Departments wish to manage their own access policies for their resources without IT involvement.</a:t>
            </a:r>
          </a:p>
          <a:p>
            <a:pPr marL="342900" marR="0" lvl="0" indent="-342900">
              <a:spcBef>
                <a:spcPts val="0"/>
              </a:spcBef>
              <a:spcAft>
                <a:spcPts val="1000"/>
              </a:spcAft>
              <a:buFont typeface="Symbol" panose="05050102010706020507" pitchFamily="18" charset="2"/>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Two or more organizations are collaborating on a project, and as a result, multiple users from one organization will need to be brought in via Azure AD B2B to access another organization's resources.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877795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In </a:t>
            </a:r>
            <a:r>
              <a:rPr lang="en-US" sz="900" b="1">
                <a:effectLst/>
                <a:latin typeface="Calibri" panose="020F0502020204030204" pitchFamily="34" charset="0"/>
                <a:ea typeface="Calibri" panose="020F0502020204030204" pitchFamily="34" charset="0"/>
                <a:cs typeface="Times New Roman" panose="02020603050405020304" pitchFamily="18" charset="0"/>
              </a:rPr>
              <a:t>Access package 1, </a:t>
            </a:r>
            <a:r>
              <a:rPr lang="en-US" sz="900">
                <a:effectLst/>
                <a:latin typeface="Calibri" panose="020F0502020204030204" pitchFamily="34" charset="0"/>
                <a:ea typeface="Calibri" panose="020F0502020204030204" pitchFamily="34" charset="0"/>
                <a:cs typeface="Times New Roman" panose="02020603050405020304" pitchFamily="18" charset="0"/>
              </a:rPr>
              <a:t>there is only one single group as a resource. Access is defined with a policy that enables a set of users in the directory to request access. </a:t>
            </a:r>
            <a:r>
              <a:rPr lang="en-US" sz="900" b="1">
                <a:effectLst/>
                <a:latin typeface="Calibri" panose="020F0502020204030204" pitchFamily="34" charset="0"/>
                <a:ea typeface="Calibri" panose="020F0502020204030204" pitchFamily="34" charset="0"/>
                <a:cs typeface="Times New Roman" panose="02020603050405020304" pitchFamily="18" charset="0"/>
              </a:rPr>
              <a:t>Access package 2</a:t>
            </a:r>
            <a:r>
              <a:rPr lang="en-US" sz="900">
                <a:effectLst/>
                <a:latin typeface="Calibri" panose="020F0502020204030204" pitchFamily="34" charset="0"/>
                <a:ea typeface="Calibri" panose="020F0502020204030204" pitchFamily="34" charset="0"/>
                <a:cs typeface="Times New Roman" panose="02020603050405020304" pitchFamily="18" charset="0"/>
              </a:rPr>
              <a:t> includes a group, an application, and a SharePoint Online site as resources. Access is defined with two different policies. The first policy enables a set of users in the directory to request access. The second policy enables users in an external directory to request access.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392247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504787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026053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Resource - Defines the scope and signals available for alerting. A target can be any Azure resource. Example targets:</a:t>
            </a:r>
          </a:p>
          <a:p>
            <a:endParaRPr lang="en-US" dirty="0"/>
          </a:p>
          <a:p>
            <a:r>
              <a:rPr lang="en-US" dirty="0"/>
              <a:t>Virtual machines.</a:t>
            </a:r>
          </a:p>
          <a:p>
            <a:r>
              <a:rPr lang="en-US" dirty="0"/>
              <a:t>Storage accounts.</a:t>
            </a:r>
          </a:p>
          <a:p>
            <a:r>
              <a:rPr lang="en-US" dirty="0"/>
              <a:t>Log Analytics workspace.</a:t>
            </a:r>
          </a:p>
          <a:p>
            <a:r>
              <a:rPr lang="en-US" dirty="0"/>
              <a:t>Application Insights.</a:t>
            </a:r>
          </a:p>
          <a:p>
            <a:r>
              <a:rPr lang="en-US" dirty="0"/>
              <a:t>For certain resources (like virtual machines), you can specify multiple resources as the target of the alert rule.</a:t>
            </a:r>
          </a:p>
          <a:p>
            <a:endParaRPr lang="en-US" dirty="0"/>
          </a:p>
          <a:p>
            <a:r>
              <a:rPr lang="en-US" dirty="0"/>
              <a:t>Signal - Emitted by the target resource. Signals can be of the following types: metric, activity log, Application Insights, and log.</a:t>
            </a:r>
          </a:p>
          <a:p>
            <a:endParaRPr lang="en-US" dirty="0"/>
          </a:p>
          <a:p>
            <a:r>
              <a:rPr lang="en-US" dirty="0"/>
              <a:t>Criteria - A combination of signal and logic applied on a target resource. Examples:</a:t>
            </a:r>
          </a:p>
          <a:p>
            <a:endParaRPr lang="en-US" dirty="0"/>
          </a:p>
          <a:p>
            <a:r>
              <a:rPr lang="en-US" dirty="0"/>
              <a:t>Percentage CPU &gt; 70%</a:t>
            </a:r>
          </a:p>
          <a:p>
            <a:r>
              <a:rPr lang="en-US" dirty="0"/>
              <a:t>Server Response Time &gt; 4 </a:t>
            </a:r>
            <a:r>
              <a:rPr lang="en-US" dirty="0" err="1"/>
              <a:t>ms</a:t>
            </a:r>
            <a:endParaRPr lang="en-US" dirty="0"/>
          </a:p>
          <a:p>
            <a:r>
              <a:rPr lang="en-US" dirty="0"/>
              <a:t>Result count of a log query &gt; 100</a:t>
            </a:r>
          </a:p>
          <a:p>
            <a:r>
              <a:rPr lang="en-US" dirty="0"/>
              <a:t>Alert Name - A specific name for the alert rule configured by the user.</a:t>
            </a:r>
          </a:p>
          <a:p>
            <a:endParaRPr lang="en-US" dirty="0"/>
          </a:p>
          <a:p>
            <a:r>
              <a:rPr lang="en-US" dirty="0"/>
              <a:t>Alert Description - A description for the alert rule configured by the user.</a:t>
            </a:r>
          </a:p>
          <a:p>
            <a:endParaRPr lang="en-US" dirty="0"/>
          </a:p>
          <a:p>
            <a:r>
              <a:rPr lang="en-US" dirty="0"/>
              <a:t>Severity - The severity of the alert after the criteria specified in the alert rule is met. Severity can range from 0 to 4.</a:t>
            </a:r>
          </a:p>
          <a:p>
            <a:endParaRPr lang="en-US" dirty="0"/>
          </a:p>
          <a:p>
            <a:r>
              <a:rPr lang="en-US" dirty="0" err="1"/>
              <a:t>Sev</a:t>
            </a:r>
            <a:r>
              <a:rPr lang="en-US" dirty="0"/>
              <a:t> 0 = Critical</a:t>
            </a:r>
          </a:p>
          <a:p>
            <a:r>
              <a:rPr lang="en-US" dirty="0" err="1"/>
              <a:t>Sev</a:t>
            </a:r>
            <a:r>
              <a:rPr lang="en-US" dirty="0"/>
              <a:t> 1 = Error</a:t>
            </a:r>
          </a:p>
          <a:p>
            <a:r>
              <a:rPr lang="en-US" dirty="0" err="1"/>
              <a:t>Sev</a:t>
            </a:r>
            <a:r>
              <a:rPr lang="en-US" dirty="0"/>
              <a:t> 2 = Warning</a:t>
            </a:r>
          </a:p>
          <a:p>
            <a:r>
              <a:rPr lang="en-US" dirty="0" err="1"/>
              <a:t>Sev</a:t>
            </a:r>
            <a:r>
              <a:rPr lang="en-US" dirty="0"/>
              <a:t> 3 = Informational</a:t>
            </a:r>
          </a:p>
          <a:p>
            <a:r>
              <a:rPr lang="en-US" dirty="0" err="1"/>
              <a:t>Sev</a:t>
            </a:r>
            <a:r>
              <a:rPr lang="en-US" dirty="0"/>
              <a:t> 4 = Verbose</a:t>
            </a:r>
          </a:p>
          <a:p>
            <a:r>
              <a:rPr lang="en-US" dirty="0"/>
              <a:t>Action - A specific action taken when the alert is fired. For more information, see Action Groups.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59446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Microsoft Sentinel is a scalable, cloud-native, security information event management (SIEM) and security orchestration automated response (SOAR) solution. Microsoft Sentinel is your birds-eye view across the enterprise alleviating the stress of increasingly sophisticated attacks, increasing volumes of alerts, and long resolution time frames.</a:t>
            </a:r>
          </a:p>
          <a:p>
            <a:pPr marL="285750" indent="-285750">
              <a:buFont typeface="Arial" panose="020B0604020202020204" pitchFamily="34" charset="0"/>
              <a:buChar char="•"/>
            </a:pPr>
            <a:r>
              <a:rPr lang="en-US" sz="900"/>
              <a:t>Collect data at cloud scale across all users, devices, applications, and infrastructure, both on-premises and in multiple clouds</a:t>
            </a:r>
          </a:p>
          <a:p>
            <a:pPr marL="285750" indent="-285750">
              <a:buFont typeface="Arial" panose="020B0604020202020204" pitchFamily="34" charset="0"/>
              <a:buChar char="•"/>
            </a:pPr>
            <a:r>
              <a:rPr lang="en-US" sz="900"/>
              <a:t>Detect previously undetected threats, and minimize false positives using Microsoft's analytics and unparalleled threat intelligence</a:t>
            </a:r>
          </a:p>
          <a:p>
            <a:pPr marL="285750" indent="-285750">
              <a:buFont typeface="Arial" panose="020B0604020202020204" pitchFamily="34" charset="0"/>
              <a:buChar char="•"/>
            </a:pPr>
            <a:r>
              <a:rPr lang="en-US" sz="900"/>
              <a:t>Investigate threats with artificial intelligence, and hunt for suspicious activities at scale, tapping into years of cyber security work at Microsoft</a:t>
            </a:r>
          </a:p>
          <a:p>
            <a:pPr marL="285750" indent="-285750">
              <a:buFont typeface="Arial" panose="020B0604020202020204" pitchFamily="34" charset="0"/>
              <a:buChar char="•"/>
            </a:pPr>
            <a:r>
              <a:rPr lang="en-US" sz="900"/>
              <a:t>Respond to incidents rapidly with built-in orchestration and automation of common tasks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6321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really a table of content of what is covered over the next 25 slides of this content.  Do not drill into each of these topics, just use them as an introduction to what is coming.</a:t>
            </a:r>
          </a:p>
          <a:p>
            <a:endParaRPr lang="en-US" dirty="0"/>
          </a:p>
          <a:p>
            <a:r>
              <a:rPr lang="en-US" dirty="0"/>
              <a:t>Sample –</a:t>
            </a:r>
          </a:p>
          <a:p>
            <a:r>
              <a:rPr lang="en-US" dirty="0"/>
              <a:t>In this module we will soon be talking about Zero Trust and its principles of verify explicitly, using least privilege access, and always assuming you have been breached.  Second identity can come from several sources.  We will be discussing identity from Azure AD, but also from B2B and B2C sources, along with the new capability for verifiable credentials.  Next you move on to the third section to talk about the actions that happen in an identity system of authentication, authorization, administration, and auditing.  These actions allow used to securely use applications, and data.  They also get the ability to perform cryptographic operations and the leverage licenses to access more services.  Finally, we move to Protect, Detect, and Respond where we find any challenges in the system and continuously keep it up to date </a:t>
            </a:r>
            <a:r>
              <a:rPr lang="en-US"/>
              <a:t>and evolving.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6362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1" kern="1200" dirty="0">
                <a:solidFill>
                  <a:schemeClr val="tx1"/>
                </a:solidFill>
                <a:effectLst/>
                <a:latin typeface="Segoe UI" panose="020B0502040204020203" pitchFamily="34" charset="0"/>
                <a:ea typeface="+mn-ea"/>
                <a:cs typeface="+mn-cs"/>
              </a:rPr>
              <a:t>Talk track:</a:t>
            </a:r>
            <a:endParaRPr lang="en-US" sz="882" kern="1200" dirty="0">
              <a:solidFill>
                <a:schemeClr val="tx1"/>
              </a:solidFill>
              <a:effectLst/>
              <a:latin typeface="Segoe UI" panose="020B0502040204020203" pitchFamily="34" charset="0"/>
              <a:ea typeface="+mn-ea"/>
              <a:cs typeface="+mn-cs"/>
            </a:endParaRPr>
          </a:p>
          <a:p>
            <a:r>
              <a:rPr lang="en-US" sz="850" kern="1200" dirty="0">
                <a:solidFill>
                  <a:schemeClr val="tx1"/>
                </a:solidFill>
                <a:effectLst/>
                <a:latin typeface="Segoe UI"/>
                <a:cs typeface="Segoe UI"/>
              </a:rPr>
              <a:t>Our integrated set of solutions and capabilities offer built-in Zero Trust controls that make implementing a Zero Trust security model across your organization achievable at scale. Let’s walk through how all of the pieces work together.</a:t>
            </a:r>
          </a:p>
          <a:p>
            <a:endParaRPr lang="en-US" dirty="0">
              <a:cs typeface="Segoe UI" panose="020B0502040204020203" pitchFamily="34" charset="0"/>
            </a:endParaRPr>
          </a:p>
          <a:p>
            <a:endParaRPr lang="en-US" dirty="0"/>
          </a:p>
          <a:p>
            <a:r>
              <a:rPr lang="en-US" dirty="0"/>
              <a:t>At the heart of your Zero Trust strategy you need a policy engine to make dynamic access decisions for trusted users at critical checkpoints—access to networks, apps, and data. Our </a:t>
            </a:r>
            <a:r>
              <a:rPr lang="en-US" b="1" dirty="0"/>
              <a:t>identity and access management and endpoint management </a:t>
            </a:r>
            <a:r>
              <a:rPr lang="en-US" dirty="0"/>
              <a:t>solutions enables your organization to verify users and devices explicitly with rich signal, such as device health and sign-in risk, to make informed decisions based on access policies. </a:t>
            </a:r>
          </a:p>
          <a:p>
            <a:endParaRPr lang="en-US" dirty="0"/>
          </a:p>
          <a:p>
            <a:r>
              <a:rPr lang="en-US" dirty="0"/>
              <a:t>Our </a:t>
            </a:r>
            <a:r>
              <a:rPr lang="en-US" b="1" dirty="0"/>
              <a:t>information protection </a:t>
            </a:r>
            <a:r>
              <a:rPr lang="en-US" dirty="0"/>
              <a:t>and </a:t>
            </a:r>
            <a:r>
              <a:rPr lang="en-US" b="1" dirty="0"/>
              <a:t>cloud security </a:t>
            </a:r>
            <a:r>
              <a:rPr lang="en-US" dirty="0"/>
              <a:t>solutions help enforce decisions and protect resources across the entire environment in real time.</a:t>
            </a:r>
          </a:p>
          <a:p>
            <a:endParaRPr lang="en-US" dirty="0"/>
          </a:p>
          <a:p>
            <a:r>
              <a:rPr lang="en-US" dirty="0"/>
              <a:t>Our </a:t>
            </a:r>
            <a:r>
              <a:rPr lang="en-US" b="1" dirty="0"/>
              <a:t>networking solutions </a:t>
            </a:r>
            <a:r>
              <a:rPr lang="en-US" dirty="0"/>
              <a:t>help use real-time threat protection to detect and respond to threats across your networks and infrastructure. </a:t>
            </a:r>
          </a:p>
          <a:p>
            <a:endParaRPr lang="en-US" dirty="0"/>
          </a:p>
          <a:p>
            <a:r>
              <a:rPr lang="en-US" sz="850" dirty="0">
                <a:latin typeface="Segoe UI Light"/>
                <a:cs typeface="Segoe UI Light"/>
              </a:rPr>
              <a:t>Finally, our integrated security information and event management (</a:t>
            </a:r>
            <a:r>
              <a:rPr lang="en-US" sz="850" b="1" dirty="0">
                <a:latin typeface="Segoe UI Light"/>
                <a:cs typeface="Segoe UI Light"/>
              </a:rPr>
              <a:t>SIEM</a:t>
            </a:r>
            <a:r>
              <a:rPr lang="en-US" sz="850" dirty="0">
                <a:latin typeface="Segoe UI Light"/>
                <a:cs typeface="Segoe UI Light"/>
              </a:rPr>
              <a:t>) and extended detection and response (</a:t>
            </a:r>
            <a:r>
              <a:rPr lang="en-US" sz="850" b="1" dirty="0">
                <a:latin typeface="Segoe UI Light"/>
                <a:cs typeface="Segoe UI Light"/>
              </a:rPr>
              <a:t>XDR</a:t>
            </a:r>
            <a:r>
              <a:rPr lang="en-US" sz="850" dirty="0">
                <a:latin typeface="Segoe UI Light"/>
                <a:cs typeface="Segoe UI Light"/>
              </a:rPr>
              <a:t>) solutions to deliver true, end-to-end threat prevention, detection, and response. Together, Microsoft SIEM + XDR provide your organization visibility into threats across all your resources, stitch signal together to tell you what is most important and enable you to respond swiftly with integrated remediation capabilities.</a:t>
            </a:r>
          </a:p>
          <a:p>
            <a:endParaRPr lang="en-US" sz="850" dirty="0">
              <a:latin typeface="Segoe UI Light"/>
              <a:cs typeface="Segoe UI Light"/>
            </a:endParaRPr>
          </a:p>
          <a:p>
            <a:r>
              <a:rPr lang="en-US" dirty="0"/>
              <a:t>Taken together, Microsoft’s intelligent security approach helps ensure that only the right people are getting the right level of access across your organization, elevating both security and end-user productivity.</a:t>
            </a:r>
          </a:p>
          <a:p>
            <a:endParaRPr lang="en-US" dirty="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Wed, 9/14/2022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351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4358373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972758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439340" y="799371"/>
            <a:ext cx="8265320" cy="230833"/>
          </a:xfrm>
        </p:spPr>
        <p:txBody>
          <a:bodyPr/>
          <a:lstStyle>
            <a:lvl1pPr marL="0" indent="0">
              <a:buNone/>
              <a:defRPr sz="15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79512050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241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8381-D755-469D-B382-77E170D6B32E}"/>
              </a:ext>
            </a:extLst>
          </p:cNvPr>
          <p:cNvSpPr>
            <a:spLocks noGrp="1"/>
          </p:cNvSpPr>
          <p:nvPr>
            <p:ph type="title" hasCustomPrompt="1"/>
          </p:nvPr>
        </p:nvSpPr>
        <p:spPr>
          <a:xfrm>
            <a:off x="427436" y="391494"/>
            <a:ext cx="7759515" cy="299986"/>
          </a:xfrm>
        </p:spPr>
        <p:txBody>
          <a:bodyPr vert="horz" wrap="square" lIns="0" tIns="0" rIns="0" bIns="0" rtlCol="0">
            <a:spAutoFit/>
          </a:bodyPr>
          <a:lstStyle>
            <a:lvl1pPr>
              <a:defRPr lang="en-US" sz="1949" spc="0" dirty="0">
                <a:cs typeface="Segoe UI Semilight" panose="020B0402040204020203" pitchFamily="34" charset="0"/>
              </a:defRPr>
            </a:lvl1pPr>
          </a:lstStyle>
          <a:p>
            <a:pPr marL="0" marR="0" lvl="0" indent="0" fontAlgn="auto">
              <a:buClrTx/>
              <a:buSzPct val="90000"/>
              <a:buFont typeface="Wingdings" panose="05000000000000000000" pitchFamily="2" charset="2"/>
              <a:tabLst/>
            </a:pPr>
            <a:r>
              <a:rPr lang="en-US"/>
              <a:t>Slide title</a:t>
            </a:r>
          </a:p>
        </p:txBody>
      </p:sp>
    </p:spTree>
    <p:extLst>
      <p:ext uri="{BB962C8B-B14F-4D97-AF65-F5344CB8AC3E}">
        <p14:creationId xmlns:p14="http://schemas.microsoft.com/office/powerpoint/2010/main" val="303838458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4184483" cy="3050702"/>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672381" y="1092673"/>
            <a:ext cx="4157636" cy="305070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762259" y="1173098"/>
            <a:ext cx="3977884" cy="2877730"/>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4392865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2744733" cy="3050702"/>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227785" y="1092673"/>
            <a:ext cx="5602232" cy="305070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324226" y="1173097"/>
            <a:ext cx="5415917" cy="2877731"/>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5649610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313982" y="330371"/>
            <a:ext cx="8505951" cy="510147"/>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313982" y="1092994"/>
            <a:ext cx="8515693" cy="1334981"/>
          </a:xfrm>
          <a:prstGeom prst="rect">
            <a:avLst/>
          </a:prstGeom>
        </p:spPr>
        <p:txBody>
          <a:bodyPr lIns="0" rIns="0"/>
          <a:lstStyle>
            <a:lvl1pPr>
              <a:defRPr/>
            </a:lvl1pPr>
            <a:lvl2pPr>
              <a:defRPr lang="en-US" sz="1500" kern="1200" spc="0" baseline="0" dirty="0" smtClean="0">
                <a:solidFill>
                  <a:schemeClr val="tx1"/>
                </a:solidFill>
                <a:latin typeface="+mn-lt"/>
                <a:ea typeface="+mn-ea"/>
                <a:cs typeface="+mn-cs"/>
              </a:defRPr>
            </a:lvl2pPr>
          </a:lstStyle>
          <a:p>
            <a:pPr marL="0" marR="0" lvl="1" indent="0" algn="l" defTabSz="685775" rtl="0" eaLnBrk="1" fontAlgn="auto" latinLnBrk="0" hangingPunct="1">
              <a:lnSpc>
                <a:spcPct val="100000"/>
              </a:lnSpc>
              <a:spcBef>
                <a:spcPts val="294"/>
              </a:spcBef>
              <a:spcAft>
                <a:spcPts val="441"/>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228599216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4566957" y="1208437"/>
            <a:ext cx="0" cy="2731842"/>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313850" y="1092673"/>
            <a:ext cx="4046220" cy="988733"/>
          </a:xfrm>
          <a:prstGeom prst="rect">
            <a:avLst/>
          </a:prstGeom>
        </p:spPr>
        <p:txBody>
          <a:bodyPr lIns="0" tIns="91440" rIns="0"/>
          <a:lstStyle>
            <a:lvl1pPr>
              <a:defRPr lang="en-US" sz="1800" kern="1200" spc="-37" baseline="0" dirty="0">
                <a:solidFill>
                  <a:srgbClr val="000000"/>
                </a:solidFill>
                <a:latin typeface="+mj-lt"/>
                <a:ea typeface="+mn-ea"/>
                <a:cs typeface="+mn-cs"/>
              </a:defRPr>
            </a:lvl1pPr>
            <a:lvl2pPr>
              <a:defRPr sz="1500"/>
            </a:lvl2pPr>
            <a:lvl3pPr marL="304800" indent="-214313">
              <a:defRPr lang="en-US" sz="1350" kern="1200" spc="0" baseline="0" dirty="0" smtClean="0">
                <a:solidFill>
                  <a:schemeClr val="tx1"/>
                </a:solidFill>
                <a:latin typeface="+mn-lt"/>
                <a:ea typeface="+mn-ea"/>
                <a:cs typeface="+mn-cs"/>
              </a:defRPr>
            </a:lvl3pPr>
          </a:lstStyle>
          <a:p>
            <a:pPr marL="0" marR="0" lvl="0" indent="0" algn="l" defTabSz="685775" rtl="0" eaLnBrk="1" fontAlgn="auto" latinLnBrk="0" hangingPunct="1">
              <a:lnSpc>
                <a:spcPct val="100000"/>
              </a:lnSpc>
              <a:spcBef>
                <a:spcPts val="150"/>
              </a:spcBef>
              <a:spcAft>
                <a:spcPts val="300"/>
              </a:spcAft>
              <a:buClrTx/>
              <a:buSzPct val="90000"/>
              <a:buFont typeface="Wingdings" panose="05000000000000000000" pitchFamily="2" charset="2"/>
              <a:buNone/>
              <a:tabLst/>
            </a:pPr>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687145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2027632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313982" y="330371"/>
            <a:ext cx="8505951" cy="510147"/>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313983" y="1092994"/>
            <a:ext cx="8515693" cy="1425728"/>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58173609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313982" y="1092672"/>
            <a:ext cx="4184199" cy="1375761"/>
          </a:xfrm>
          <a:prstGeom prst="rect">
            <a:avLst/>
          </a:prstGeom>
          <a:solidFill>
            <a:schemeClr val="bg1">
              <a:lumMod val="95000"/>
            </a:schemeClr>
          </a:solidFill>
        </p:spPr>
        <p:txBody>
          <a:bodyPr wrap="square" lIns="137160" tIns="91440" rIns="137160">
            <a:spAutoFit/>
          </a:bodyPr>
          <a:lstStyle>
            <a:lvl1pPr>
              <a:defRPr sz="1800"/>
            </a:lvl1pPr>
            <a:lvl3pPr marL="257175" indent="-171450">
              <a:buFont typeface="Arial" panose="020B0604020202020204" pitchFamily="34" charset="0"/>
              <a:buChar char="•"/>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4662691" y="1092672"/>
            <a:ext cx="4158005" cy="1178784"/>
          </a:xfrm>
          <a:prstGeom prst="rect">
            <a:avLst/>
          </a:prstGeom>
          <a:solidFill>
            <a:schemeClr val="bg1">
              <a:lumMod val="95000"/>
            </a:schemeClr>
          </a:solidFill>
        </p:spPr>
        <p:txBody>
          <a:bodyPr lIns="137160" tIns="91440" rIns="137160">
            <a:spAutoFit/>
          </a:bodyPr>
          <a:lstStyle>
            <a:lvl1pPr>
              <a:defRPr sz="1800"/>
            </a:lvl1pPr>
            <a:lvl3pPr marL="257175" indent="-171450">
              <a:buFont typeface="Arial" panose="020B0604020202020204" pitchFamily="34" charset="0"/>
              <a:buChar char="•"/>
              <a:defRPr lang="en-US" sz="1350" kern="1200" spc="0" baseline="0" dirty="0" smtClean="0">
                <a:solidFill>
                  <a:schemeClr val="tx1"/>
                </a:solidFill>
                <a:latin typeface="+mn-lt"/>
                <a:ea typeface="+mn-ea"/>
                <a:cs typeface="+mn-cs"/>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marL="257175" marR="0" lvl="2" indent="-171450"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22622463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057400"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3058716" y="711460"/>
            <a:ext cx="5771303" cy="67241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3058716" y="1631294"/>
            <a:ext cx="5771303" cy="67241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3058716" y="2551127"/>
            <a:ext cx="5771303" cy="67241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3058716" y="3470961"/>
            <a:ext cx="5771303" cy="67241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234704382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ubway - Title and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custDataLst>
      <p:tags r:id="rId1"/>
    </p:custDataLst>
    <p:extLst>
      <p:ext uri="{BB962C8B-B14F-4D97-AF65-F5344CB8AC3E}">
        <p14:creationId xmlns:p14="http://schemas.microsoft.com/office/powerpoint/2010/main" val="39697521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custDataLst>
      <p:tags r:id="rId1"/>
    </p:custDataLst>
    <p:extLst>
      <p:ext uri="{BB962C8B-B14F-4D97-AF65-F5344CB8AC3E}">
        <p14:creationId xmlns:p14="http://schemas.microsoft.com/office/powerpoint/2010/main" val="3082888902"/>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313982" y="1092672"/>
            <a:ext cx="4184199" cy="1223412"/>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4672012" y="1092672"/>
            <a:ext cx="4157663" cy="1223412"/>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994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9/14/2022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36"/>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10.xml"/><Relationship Id="rId16" Type="http://schemas.openxmlformats.org/officeDocument/2006/relationships/image" Target="../media/image59.svg"/><Relationship Id="rId1" Type="http://schemas.openxmlformats.org/officeDocument/2006/relationships/slideLayout" Target="../slideLayouts/slideLayout6.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hyperlink" Target="https://docs.microsoft.com/en-us/azure/cloud-adoption-framework/govern/identity-baseline/" TargetMode="Externa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notesSlide" Target="../notesSlides/notesSlide27.xml"/><Relationship Id="rId7" Type="http://schemas.openxmlformats.org/officeDocument/2006/relationships/image" Target="../media/image88.svg"/><Relationship Id="rId12" Type="http://schemas.openxmlformats.org/officeDocument/2006/relationships/image" Target="../media/image93.pn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20.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08.sv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10.sv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17.png"/><Relationship Id="rId2" Type="http://schemas.openxmlformats.org/officeDocument/2006/relationships/slideLayout" Target="../slideLayouts/slideLayout6.xml"/><Relationship Id="rId1" Type="http://schemas.openxmlformats.org/officeDocument/2006/relationships/tags" Target="../tags/tag2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51.xml"/><Relationship Id="rId7" Type="http://schemas.openxmlformats.org/officeDocument/2006/relationships/image" Target="../media/image121.sv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9361" y="7145"/>
            <a:ext cx="5554639" cy="900905"/>
          </a:xfrm>
        </p:spPr>
        <p:txBody>
          <a:bodyPr/>
          <a:lstStyle/>
          <a:p>
            <a:r>
              <a:rPr lang="en-US" sz="2800" dirty="0">
                <a:solidFill>
                  <a:schemeClr val="bg1"/>
                </a:solidFill>
              </a:rPr>
              <a:t>Exam SC-300: Microsoft Identity and Access Administrator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 blue&#10;&#10;Description automatically generated">
            <a:extLst>
              <a:ext uri="{FF2B5EF4-FFF2-40B4-BE49-F238E27FC236}">
                <a16:creationId xmlns:a16="http://schemas.microsoft.com/office/drawing/2014/main" id="{C7A631EC-E42F-4875-618B-802926B939BC}"/>
              </a:ext>
            </a:extLst>
          </p:cNvPr>
          <p:cNvPicPr>
            <a:picLocks noChangeAspect="1"/>
          </p:cNvPicPr>
          <p:nvPr/>
        </p:nvPicPr>
        <p:blipFill>
          <a:blip r:embed="rId2"/>
          <a:stretch>
            <a:fillRect/>
          </a:stretch>
        </p:blipFill>
        <p:spPr>
          <a:xfrm>
            <a:off x="4764489" y="1134186"/>
            <a:ext cx="3355928" cy="335592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timw.info/sc300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Identity and Access</a:t>
            </a:r>
          </a:p>
        </p:txBody>
      </p:sp>
    </p:spTree>
    <p:extLst>
      <p:ext uri="{BB962C8B-B14F-4D97-AF65-F5344CB8AC3E}">
        <p14:creationId xmlns:p14="http://schemas.microsoft.com/office/powerpoint/2010/main" val="41194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sp>
        <p:nvSpPr>
          <p:cNvPr id="3" name="Content Placeholder 2">
            <a:extLst>
              <a:ext uri="{FF2B5EF4-FFF2-40B4-BE49-F238E27FC236}">
                <a16:creationId xmlns:a16="http://schemas.microsoft.com/office/drawing/2014/main" id="{8DA1EDFA-5C54-3B3A-D6E5-8D65B637DA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69325" y="1264694"/>
            <a:ext cx="3837031" cy="2973114"/>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6" name="Picture 5" descr="A picture containing text, sign, blue&#10;&#10;Description automatically generated">
            <a:extLst>
              <a:ext uri="{FF2B5EF4-FFF2-40B4-BE49-F238E27FC236}">
                <a16:creationId xmlns:a16="http://schemas.microsoft.com/office/drawing/2014/main" id="{2E9D9654-CED2-DCC4-D26B-DC0CE39DCA51}"/>
              </a:ext>
            </a:extLst>
          </p:cNvPr>
          <p:cNvPicPr>
            <a:picLocks noChangeAspect="1"/>
          </p:cNvPicPr>
          <p:nvPr/>
        </p:nvPicPr>
        <p:blipFill>
          <a:blip r:embed="rId3"/>
          <a:stretch>
            <a:fillRect/>
          </a:stretch>
        </p:blipFill>
        <p:spPr>
          <a:xfrm>
            <a:off x="0" y="2014466"/>
            <a:ext cx="1114568" cy="1114568"/>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sp>
        <p:nvSpPr>
          <p:cNvPr id="3" name="Content Placeholder 2">
            <a:extLst>
              <a:ext uri="{FF2B5EF4-FFF2-40B4-BE49-F238E27FC236}">
                <a16:creationId xmlns:a16="http://schemas.microsoft.com/office/drawing/2014/main" id="{F980EB8D-39B1-BA88-1E08-E25C6EE7E7DB}"/>
              </a:ext>
            </a:extLst>
          </p:cNvPr>
          <p:cNvSpPr>
            <a:spLocks noGrp="1"/>
          </p:cNvSpPr>
          <p:nvPr>
            <p:ph idx="1"/>
          </p:nvPr>
        </p:nvSpPr>
        <p:spPr/>
        <p:txBody>
          <a:bodyPr/>
          <a:lstStyle/>
          <a:p>
            <a:endParaRPr lang="en-US"/>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sp>
        <p:nvSpPr>
          <p:cNvPr id="3" name="Content Placeholder 2">
            <a:extLst>
              <a:ext uri="{FF2B5EF4-FFF2-40B4-BE49-F238E27FC236}">
                <a16:creationId xmlns:a16="http://schemas.microsoft.com/office/drawing/2014/main" id="{65FFBC8A-1261-B1FB-1C7D-A2B40AB1E193}"/>
              </a:ext>
            </a:extLst>
          </p:cNvPr>
          <p:cNvSpPr>
            <a:spLocks noGrp="1"/>
          </p:cNvSpPr>
          <p:nvPr>
            <p:ph idx="1"/>
          </p:nvPr>
        </p:nvSpPr>
        <p:spPr/>
        <p:txBody>
          <a:bodyPr/>
          <a:lstStyle/>
          <a:p>
            <a:endParaRPr lang="en-US"/>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sp>
        <p:nvSpPr>
          <p:cNvPr id="3" name="Content Placeholder 2">
            <a:extLst>
              <a:ext uri="{FF2B5EF4-FFF2-40B4-BE49-F238E27FC236}">
                <a16:creationId xmlns:a16="http://schemas.microsoft.com/office/drawing/2014/main" id="{B37F9803-7D4B-1133-BA66-EEB9FEC870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5" name="Content Placeholder 4">
            <a:extLst>
              <a:ext uri="{FF2B5EF4-FFF2-40B4-BE49-F238E27FC236}">
                <a16:creationId xmlns:a16="http://schemas.microsoft.com/office/drawing/2014/main" id="{95CDEBDE-EC67-CD6F-0A41-F898800369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5" name="Content Placeholder 4">
            <a:extLst>
              <a:ext uri="{FF2B5EF4-FFF2-40B4-BE49-F238E27FC236}">
                <a16:creationId xmlns:a16="http://schemas.microsoft.com/office/drawing/2014/main" id="{5A819253-DEA1-6F16-1E92-E10BFF22A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B73F-3570-35CF-EDA6-0D77B66056E8}"/>
              </a:ext>
            </a:extLst>
          </p:cNvPr>
          <p:cNvSpPr>
            <a:spLocks noGrp="1"/>
          </p:cNvSpPr>
          <p:nvPr>
            <p:ph type="title"/>
          </p:nvPr>
        </p:nvSpPr>
        <p:spPr/>
        <p:txBody>
          <a:bodyPr/>
          <a:lstStyle/>
          <a:p>
            <a:r>
              <a:rPr lang="en-US" dirty="0"/>
              <a:t>Identity Landscape at Microsoft</a:t>
            </a:r>
          </a:p>
        </p:txBody>
      </p:sp>
      <p:sp>
        <p:nvSpPr>
          <p:cNvPr id="3" name="Content Placeholder 2">
            <a:extLst>
              <a:ext uri="{FF2B5EF4-FFF2-40B4-BE49-F238E27FC236}">
                <a16:creationId xmlns:a16="http://schemas.microsoft.com/office/drawing/2014/main" id="{379A814B-7772-CBA4-30D1-6C695644A435}"/>
              </a:ext>
            </a:extLst>
          </p:cNvPr>
          <p:cNvSpPr>
            <a:spLocks noGrp="1"/>
          </p:cNvSpPr>
          <p:nvPr>
            <p:ph idx="1"/>
          </p:nvPr>
        </p:nvSpPr>
        <p:spPr>
          <a:xfrm>
            <a:off x="1207718" y="971525"/>
            <a:ext cx="7539420" cy="3547021"/>
          </a:xfrm>
        </p:spPr>
        <p:txBody>
          <a:bodyPr/>
          <a:lstStyle/>
          <a:p>
            <a:endParaRPr lang="en-US"/>
          </a:p>
        </p:txBody>
      </p:sp>
      <p:grpSp>
        <p:nvGrpSpPr>
          <p:cNvPr id="18" name="Group 17">
            <a:extLst>
              <a:ext uri="{FF2B5EF4-FFF2-40B4-BE49-F238E27FC236}">
                <a16:creationId xmlns:a16="http://schemas.microsoft.com/office/drawing/2014/main" id="{F5BB1646-833B-101E-7396-D79BECE4600A}"/>
              </a:ext>
            </a:extLst>
          </p:cNvPr>
          <p:cNvGrpSpPr/>
          <p:nvPr/>
        </p:nvGrpSpPr>
        <p:grpSpPr>
          <a:xfrm>
            <a:off x="374322" y="991975"/>
            <a:ext cx="6942289" cy="931002"/>
            <a:chOff x="648764" y="1440563"/>
            <a:chExt cx="9256385" cy="1317962"/>
          </a:xfrm>
        </p:grpSpPr>
        <p:sp>
          <p:nvSpPr>
            <p:cNvPr id="4" name="Rectangle 3">
              <a:extLst>
                <a:ext uri="{FF2B5EF4-FFF2-40B4-BE49-F238E27FC236}">
                  <a16:creationId xmlns:a16="http://schemas.microsoft.com/office/drawing/2014/main" id="{5782C6FA-468B-7465-568D-38139E3CF95B}"/>
                </a:ext>
              </a:extLst>
            </p:cNvPr>
            <p:cNvSpPr/>
            <p:nvPr/>
          </p:nvSpPr>
          <p:spPr bwMode="auto">
            <a:xfrm>
              <a:off x="648764" y="1440563"/>
              <a:ext cx="9256385" cy="131796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b="1">
                  <a:gradFill>
                    <a:gsLst>
                      <a:gs pos="0">
                        <a:srgbClr val="FFFFFF"/>
                      </a:gs>
                      <a:gs pos="100000">
                        <a:srgbClr val="FFFFFF"/>
                      </a:gs>
                    </a:gsLst>
                    <a:lin ang="5400000" scaled="0"/>
                  </a:gradFill>
                  <a:ea typeface="Segoe UI" pitchFamily="34" charset="0"/>
                  <a:cs typeface="Segoe UI" pitchFamily="34" charset="0"/>
                </a:rPr>
                <a:t>1) Zero Trust</a:t>
              </a:r>
            </a:p>
          </p:txBody>
        </p:sp>
        <p:pic>
          <p:nvPicPr>
            <p:cNvPr id="6" name="Graphic 5" descr="Disconnected with solid fill">
              <a:extLst>
                <a:ext uri="{FF2B5EF4-FFF2-40B4-BE49-F238E27FC236}">
                  <a16:creationId xmlns:a16="http://schemas.microsoft.com/office/drawing/2014/main" id="{A78701F0-A31F-55D1-DA83-559A5C193C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2754" y="1976707"/>
              <a:ext cx="661227" cy="661227"/>
            </a:xfrm>
            <a:prstGeom prst="rect">
              <a:avLst/>
            </a:prstGeom>
          </p:spPr>
        </p:pic>
        <p:pic>
          <p:nvPicPr>
            <p:cNvPr id="8" name="Graphic 7" descr="Checklist with solid fill">
              <a:extLst>
                <a:ext uri="{FF2B5EF4-FFF2-40B4-BE49-F238E27FC236}">
                  <a16:creationId xmlns:a16="http://schemas.microsoft.com/office/drawing/2014/main" id="{C0BF9CEA-F717-4541-6CFA-5C1C0EA0DE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585" y="1971718"/>
              <a:ext cx="661227" cy="661227"/>
            </a:xfrm>
            <a:prstGeom prst="rect">
              <a:avLst/>
            </a:prstGeom>
          </p:spPr>
        </p:pic>
        <p:pic>
          <p:nvPicPr>
            <p:cNvPr id="10" name="Graphic 9" descr="Minimize with solid fill">
              <a:extLst>
                <a:ext uri="{FF2B5EF4-FFF2-40B4-BE49-F238E27FC236}">
                  <a16:creationId xmlns:a16="http://schemas.microsoft.com/office/drawing/2014/main" id="{A7760929-B3E8-212D-7367-7BA7173174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7477" y="1966493"/>
              <a:ext cx="661227" cy="661227"/>
            </a:xfrm>
            <a:prstGeom prst="rect">
              <a:avLst/>
            </a:prstGeom>
          </p:spPr>
        </p:pic>
        <p:sp>
          <p:nvSpPr>
            <p:cNvPr id="11" name="TextBox 10">
              <a:extLst>
                <a:ext uri="{FF2B5EF4-FFF2-40B4-BE49-F238E27FC236}">
                  <a16:creationId xmlns:a16="http://schemas.microsoft.com/office/drawing/2014/main" id="{8C1419FC-4E4A-7A7C-AAFE-AFD161818EF9}"/>
                </a:ext>
              </a:extLst>
            </p:cNvPr>
            <p:cNvSpPr txBox="1"/>
            <p:nvPr/>
          </p:nvSpPr>
          <p:spPr>
            <a:xfrm>
              <a:off x="1119835" y="1988397"/>
              <a:ext cx="2264209" cy="666621"/>
            </a:xfrm>
            <a:prstGeom prst="rect">
              <a:avLst/>
            </a:prstGeom>
            <a:noFill/>
          </p:spPr>
          <p:txBody>
            <a:bodyPr wrap="non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Verify Explicitly</a:t>
              </a:r>
            </a:p>
          </p:txBody>
        </p:sp>
        <p:sp>
          <p:nvSpPr>
            <p:cNvPr id="13" name="TextBox 12">
              <a:extLst>
                <a:ext uri="{FF2B5EF4-FFF2-40B4-BE49-F238E27FC236}">
                  <a16:creationId xmlns:a16="http://schemas.microsoft.com/office/drawing/2014/main" id="{86D4BCA4-999B-C0D3-E9A3-31D3356DB066}"/>
                </a:ext>
              </a:extLst>
            </p:cNvPr>
            <p:cNvSpPr txBox="1"/>
            <p:nvPr/>
          </p:nvSpPr>
          <p:spPr>
            <a:xfrm>
              <a:off x="4023967" y="1988279"/>
              <a:ext cx="2697320" cy="666621"/>
            </a:xfrm>
            <a:prstGeom prst="rect">
              <a:avLst/>
            </a:prstGeom>
            <a:noFill/>
          </p:spPr>
          <p:txBody>
            <a:bodyPr wrap="none" lIns="137160" tIns="109728" rIns="137160" bIns="109728" rtlCol="0">
              <a:spAutoFit/>
            </a:bodyPr>
            <a:lstStyle/>
            <a:p>
              <a:pPr>
                <a:lnSpc>
                  <a:spcPct val="90000"/>
                </a:lnSpc>
                <a:spcAft>
                  <a:spcPts val="450"/>
                </a:spcAft>
              </a:pPr>
              <a:r>
                <a:rPr lang="en-US">
                  <a:gradFill>
                    <a:gsLst>
                      <a:gs pos="2917">
                        <a:schemeClr val="tx1"/>
                      </a:gs>
                      <a:gs pos="30000">
                        <a:schemeClr val="tx1"/>
                      </a:gs>
                    </a:gsLst>
                    <a:lin ang="5400000" scaled="0"/>
                  </a:gradFill>
                </a:rPr>
                <a:t>Use Least Privilege</a:t>
              </a:r>
            </a:p>
          </p:txBody>
        </p:sp>
        <p:sp>
          <p:nvSpPr>
            <p:cNvPr id="15" name="TextBox 14">
              <a:extLst>
                <a:ext uri="{FF2B5EF4-FFF2-40B4-BE49-F238E27FC236}">
                  <a16:creationId xmlns:a16="http://schemas.microsoft.com/office/drawing/2014/main" id="{0C153054-82C2-840C-F54D-BC99DCE212D6}"/>
                </a:ext>
              </a:extLst>
            </p:cNvPr>
            <p:cNvSpPr txBox="1"/>
            <p:nvPr/>
          </p:nvSpPr>
          <p:spPr>
            <a:xfrm>
              <a:off x="7606766" y="1988279"/>
              <a:ext cx="2278231" cy="666621"/>
            </a:xfrm>
            <a:prstGeom prst="rect">
              <a:avLst/>
            </a:prstGeom>
            <a:noFill/>
          </p:spPr>
          <p:txBody>
            <a:bodyPr wrap="none" lIns="137160" tIns="109728" rIns="137160" bIns="109728" rtlCol="0">
              <a:spAutoFit/>
            </a:bodyPr>
            <a:lstStyle/>
            <a:p>
              <a:pPr>
                <a:lnSpc>
                  <a:spcPct val="90000"/>
                </a:lnSpc>
                <a:spcAft>
                  <a:spcPts val="450"/>
                </a:spcAft>
              </a:pPr>
              <a:r>
                <a:rPr lang="en-US">
                  <a:gradFill>
                    <a:gsLst>
                      <a:gs pos="2917">
                        <a:schemeClr val="tx1"/>
                      </a:gs>
                      <a:gs pos="30000">
                        <a:schemeClr val="tx1"/>
                      </a:gs>
                    </a:gsLst>
                    <a:lin ang="5400000" scaled="0"/>
                  </a:gradFill>
                </a:rPr>
                <a:t>Assume breach</a:t>
              </a:r>
            </a:p>
          </p:txBody>
        </p:sp>
      </p:grpSp>
      <p:sp>
        <p:nvSpPr>
          <p:cNvPr id="17" name="Rectangle 16">
            <a:extLst>
              <a:ext uri="{FF2B5EF4-FFF2-40B4-BE49-F238E27FC236}">
                <a16:creationId xmlns:a16="http://schemas.microsoft.com/office/drawing/2014/main" id="{F9B6C300-37AC-1541-832A-C4FAC6FF718B}"/>
              </a:ext>
            </a:extLst>
          </p:cNvPr>
          <p:cNvSpPr/>
          <p:nvPr/>
        </p:nvSpPr>
        <p:spPr bwMode="auto">
          <a:xfrm>
            <a:off x="374322" y="2019332"/>
            <a:ext cx="3413858" cy="140934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2) Identity</a:t>
            </a:r>
          </a:p>
          <a:p>
            <a:pPr defTabSz="699354" fontAlgn="base">
              <a:lnSpc>
                <a:spcPct val="90000"/>
              </a:lnSpc>
              <a:spcBef>
                <a:spcPct val="0"/>
              </a:spcBef>
              <a:spcAft>
                <a:spcPct val="0"/>
              </a:spcAft>
            </a:pPr>
            <a:r>
              <a:rPr lang="en-US" dirty="0">
                <a:solidFill>
                  <a:schemeClr val="tx1"/>
                </a:solidFill>
                <a:ea typeface="Segoe UI" pitchFamily="34" charset="0"/>
                <a:cs typeface="Segoe UI" pitchFamily="34" charset="0"/>
              </a:rPr>
              <a:t>Decentralize Providers</a:t>
            </a:r>
          </a:p>
          <a:p>
            <a:pPr marL="257175" indent="-257175" defTabSz="699354" fontAlgn="base">
              <a:lnSpc>
                <a:spcPct val="90000"/>
              </a:lnSpc>
              <a:spcBef>
                <a:spcPct val="0"/>
              </a:spcBef>
              <a:spcAft>
                <a:spcPct val="0"/>
              </a:spcAft>
              <a:buFont typeface="Arial" panose="020B0604020202020204" pitchFamily="34" charset="0"/>
              <a:buChar char="•"/>
            </a:pPr>
            <a:r>
              <a:rPr lang="en-US" dirty="0">
                <a:solidFill>
                  <a:schemeClr val="tx1"/>
                </a:solidFill>
                <a:ea typeface="Segoe UI" pitchFamily="34" charset="0"/>
                <a:cs typeface="Segoe UI" pitchFamily="34" charset="0"/>
              </a:rPr>
              <a:t>B2B</a:t>
            </a:r>
          </a:p>
          <a:p>
            <a:pPr marL="257175" indent="-257175" defTabSz="699354" fontAlgn="base">
              <a:lnSpc>
                <a:spcPct val="90000"/>
              </a:lnSpc>
              <a:spcBef>
                <a:spcPct val="0"/>
              </a:spcBef>
              <a:spcAft>
                <a:spcPct val="0"/>
              </a:spcAft>
              <a:buFont typeface="Arial" panose="020B0604020202020204" pitchFamily="34" charset="0"/>
              <a:buChar char="•"/>
            </a:pPr>
            <a:r>
              <a:rPr lang="en-US" dirty="0">
                <a:solidFill>
                  <a:schemeClr val="tx1"/>
                </a:solidFill>
                <a:ea typeface="Segoe UI" pitchFamily="34" charset="0"/>
                <a:cs typeface="Segoe UI" pitchFamily="34" charset="0"/>
              </a:rPr>
              <a:t>B2C</a:t>
            </a:r>
          </a:p>
          <a:p>
            <a:pPr marL="257175" indent="-257175" defTabSz="699354" fontAlgn="base">
              <a:lnSpc>
                <a:spcPct val="90000"/>
              </a:lnSpc>
              <a:spcBef>
                <a:spcPct val="0"/>
              </a:spcBef>
              <a:spcAft>
                <a:spcPct val="0"/>
              </a:spcAft>
              <a:buFont typeface="Arial" panose="020B0604020202020204" pitchFamily="34" charset="0"/>
              <a:buChar char="•"/>
            </a:pPr>
            <a:r>
              <a:rPr lang="en-US" dirty="0">
                <a:solidFill>
                  <a:schemeClr val="tx1"/>
                </a:solidFill>
                <a:ea typeface="Segoe UI" pitchFamily="34" charset="0"/>
                <a:cs typeface="Segoe UI" pitchFamily="34" charset="0"/>
              </a:rPr>
              <a:t>Verifiable Credentials</a:t>
            </a:r>
          </a:p>
        </p:txBody>
      </p:sp>
      <p:sp>
        <p:nvSpPr>
          <p:cNvPr id="20" name="Rectangle 19">
            <a:extLst>
              <a:ext uri="{FF2B5EF4-FFF2-40B4-BE49-F238E27FC236}">
                <a16:creationId xmlns:a16="http://schemas.microsoft.com/office/drawing/2014/main" id="{2DDB4A54-3E1C-E829-48B3-CC9993F0009A}"/>
              </a:ext>
            </a:extLst>
          </p:cNvPr>
          <p:cNvSpPr/>
          <p:nvPr/>
        </p:nvSpPr>
        <p:spPr bwMode="auto">
          <a:xfrm>
            <a:off x="3902753" y="2019331"/>
            <a:ext cx="3413858" cy="140934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3) Actions</a:t>
            </a:r>
          </a:p>
          <a:p>
            <a:pPr defTabSz="699354" fontAlgn="base">
              <a:lnSpc>
                <a:spcPct val="90000"/>
              </a:lnSpc>
              <a:spcBef>
                <a:spcPct val="0"/>
              </a:spcBef>
              <a:spcAft>
                <a:spcPct val="0"/>
              </a:spcAft>
            </a:pPr>
            <a:r>
              <a:rPr lang="en-US" dirty="0">
                <a:solidFill>
                  <a:schemeClr val="tx1"/>
                </a:solidFill>
                <a:ea typeface="Segoe UI" pitchFamily="34" charset="0"/>
                <a:cs typeface="Segoe UI" pitchFamily="34" charset="0"/>
              </a:rPr>
              <a:t>Authenticate – Prove – </a:t>
            </a:r>
            <a:r>
              <a:rPr lang="en-US" dirty="0" err="1">
                <a:solidFill>
                  <a:schemeClr val="tx1"/>
                </a:solidFill>
                <a:ea typeface="Segoe UI" pitchFamily="34" charset="0"/>
                <a:cs typeface="Segoe UI" pitchFamily="34" charset="0"/>
              </a:rPr>
              <a:t>AuthN</a:t>
            </a:r>
            <a:endParaRPr lang="en-US" dirty="0">
              <a:solidFill>
                <a:schemeClr val="tx1"/>
              </a:solidFill>
              <a:ea typeface="Segoe UI" pitchFamily="34" charset="0"/>
              <a:cs typeface="Segoe UI" pitchFamily="34" charset="0"/>
            </a:endParaRPr>
          </a:p>
          <a:p>
            <a:pPr defTabSz="699354" fontAlgn="base">
              <a:lnSpc>
                <a:spcPct val="90000"/>
              </a:lnSpc>
              <a:spcBef>
                <a:spcPct val="0"/>
              </a:spcBef>
              <a:spcAft>
                <a:spcPct val="0"/>
              </a:spcAft>
            </a:pPr>
            <a:r>
              <a:rPr lang="en-US" dirty="0">
                <a:solidFill>
                  <a:schemeClr val="tx1"/>
                </a:solidFill>
                <a:ea typeface="Segoe UI" pitchFamily="34" charset="0"/>
                <a:cs typeface="Segoe UI" pitchFamily="34" charset="0"/>
              </a:rPr>
              <a:t>Authorize – Get – </a:t>
            </a:r>
            <a:r>
              <a:rPr lang="en-US" dirty="0" err="1">
                <a:solidFill>
                  <a:schemeClr val="tx1"/>
                </a:solidFill>
                <a:ea typeface="Segoe UI" pitchFamily="34" charset="0"/>
                <a:cs typeface="Segoe UI" pitchFamily="34" charset="0"/>
              </a:rPr>
              <a:t>AuthZ</a:t>
            </a:r>
            <a:endParaRPr lang="en-US" dirty="0">
              <a:solidFill>
                <a:schemeClr val="tx1"/>
              </a:solidFill>
              <a:ea typeface="Segoe UI" pitchFamily="34" charset="0"/>
              <a:cs typeface="Segoe UI" pitchFamily="34" charset="0"/>
            </a:endParaRPr>
          </a:p>
          <a:p>
            <a:pPr defTabSz="699354" fontAlgn="base">
              <a:lnSpc>
                <a:spcPct val="90000"/>
              </a:lnSpc>
              <a:spcBef>
                <a:spcPct val="0"/>
              </a:spcBef>
              <a:spcAft>
                <a:spcPct val="0"/>
              </a:spcAft>
            </a:pPr>
            <a:r>
              <a:rPr lang="en-US" dirty="0">
                <a:solidFill>
                  <a:schemeClr val="tx1"/>
                </a:solidFill>
                <a:ea typeface="Segoe UI" pitchFamily="34" charset="0"/>
                <a:cs typeface="Segoe UI" pitchFamily="34" charset="0"/>
              </a:rPr>
              <a:t>Administer – Configure</a:t>
            </a:r>
          </a:p>
          <a:p>
            <a:pPr defTabSz="699354" fontAlgn="base">
              <a:lnSpc>
                <a:spcPct val="90000"/>
              </a:lnSpc>
              <a:spcBef>
                <a:spcPct val="0"/>
              </a:spcBef>
              <a:spcAft>
                <a:spcPct val="0"/>
              </a:spcAft>
            </a:pPr>
            <a:r>
              <a:rPr lang="en-US" dirty="0">
                <a:solidFill>
                  <a:schemeClr val="tx1"/>
                </a:solidFill>
                <a:ea typeface="Segoe UI" pitchFamily="34" charset="0"/>
                <a:cs typeface="Segoe UI" pitchFamily="34" charset="0"/>
              </a:rPr>
              <a:t>Audit - Report</a:t>
            </a:r>
          </a:p>
        </p:txBody>
      </p:sp>
      <p:sp>
        <p:nvSpPr>
          <p:cNvPr id="22" name="Rectangle 21">
            <a:extLst>
              <a:ext uri="{FF2B5EF4-FFF2-40B4-BE49-F238E27FC236}">
                <a16:creationId xmlns:a16="http://schemas.microsoft.com/office/drawing/2014/main" id="{C6D1F2B1-45D1-6DC0-03EB-C5BD00CB9477}"/>
              </a:ext>
            </a:extLst>
          </p:cNvPr>
          <p:cNvSpPr/>
          <p:nvPr/>
        </p:nvSpPr>
        <p:spPr bwMode="auto">
          <a:xfrm>
            <a:off x="374322" y="3493738"/>
            <a:ext cx="3413858" cy="84678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b="1">
                <a:gradFill>
                  <a:gsLst>
                    <a:gs pos="0">
                      <a:srgbClr val="FFFFFF"/>
                    </a:gs>
                    <a:gs pos="100000">
                      <a:srgbClr val="FFFFFF"/>
                    </a:gs>
                  </a:gsLst>
                  <a:lin ang="5400000" scaled="0"/>
                </a:gradFill>
                <a:ea typeface="Segoe UI" pitchFamily="34" charset="0"/>
                <a:cs typeface="Segoe UI" pitchFamily="34" charset="0"/>
              </a:rPr>
              <a:t>4) Usage</a:t>
            </a:r>
          </a:p>
          <a:p>
            <a:pPr defTabSz="699354" fontAlgn="base">
              <a:lnSpc>
                <a:spcPct val="90000"/>
              </a:lnSpc>
              <a:spcBef>
                <a:spcPct val="0"/>
              </a:spcBef>
              <a:spcAft>
                <a:spcPct val="0"/>
              </a:spcAft>
            </a:pPr>
            <a:r>
              <a:rPr lang="en-US">
                <a:solidFill>
                  <a:schemeClr val="tx1"/>
                </a:solidFill>
                <a:ea typeface="Segoe UI" pitchFamily="34" charset="0"/>
                <a:cs typeface="Segoe UI" pitchFamily="34" charset="0"/>
              </a:rPr>
              <a:t>Secure </a:t>
            </a:r>
            <a:r>
              <a:rPr lang="en-US">
                <a:solidFill>
                  <a:schemeClr val="tx1"/>
                </a:solidFill>
                <a:ea typeface="Segoe UI" pitchFamily="34" charset="0"/>
                <a:cs typeface="Segoe UI" pitchFamily="34" charset="0"/>
                <a:sym typeface="Wingdings" panose="05000000000000000000" pitchFamily="2" charset="2"/>
              </a:rPr>
              <a:t> Cryptography</a:t>
            </a:r>
          </a:p>
          <a:p>
            <a:pPr defTabSz="699354" fontAlgn="base">
              <a:lnSpc>
                <a:spcPct val="90000"/>
              </a:lnSpc>
              <a:spcBef>
                <a:spcPct val="0"/>
              </a:spcBef>
              <a:spcAft>
                <a:spcPct val="0"/>
              </a:spcAft>
            </a:pPr>
            <a:r>
              <a:rPr lang="en-US">
                <a:solidFill>
                  <a:schemeClr val="tx1"/>
                </a:solidFill>
                <a:ea typeface="Segoe UI" pitchFamily="34" charset="0"/>
                <a:cs typeface="Segoe UI" pitchFamily="34" charset="0"/>
                <a:sym typeface="Wingdings" panose="05000000000000000000" pitchFamily="2" charset="2"/>
              </a:rPr>
              <a:t>Dollars  Licenses </a:t>
            </a:r>
            <a:endParaRPr lang="en-US">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39962ED-280C-6DEF-9571-7CB94C046C11}"/>
              </a:ext>
            </a:extLst>
          </p:cNvPr>
          <p:cNvSpPr/>
          <p:nvPr/>
        </p:nvSpPr>
        <p:spPr bwMode="auto">
          <a:xfrm>
            <a:off x="3905806" y="3501482"/>
            <a:ext cx="3413858" cy="83903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b="1">
                <a:gradFill>
                  <a:gsLst>
                    <a:gs pos="0">
                      <a:srgbClr val="FFFFFF"/>
                    </a:gs>
                    <a:gs pos="100000">
                      <a:srgbClr val="FFFFFF"/>
                    </a:gs>
                  </a:gsLst>
                  <a:lin ang="5400000" scaled="0"/>
                </a:gradFill>
                <a:ea typeface="Segoe UI" pitchFamily="34" charset="0"/>
                <a:cs typeface="Segoe UI" pitchFamily="34" charset="0"/>
              </a:rPr>
              <a:t>5) Maintain</a:t>
            </a:r>
          </a:p>
          <a:p>
            <a:pPr defTabSz="699354" fontAlgn="base">
              <a:lnSpc>
                <a:spcPct val="90000"/>
              </a:lnSpc>
              <a:spcBef>
                <a:spcPct val="0"/>
              </a:spcBef>
              <a:spcAft>
                <a:spcPct val="0"/>
              </a:spcAft>
            </a:pPr>
            <a:r>
              <a:rPr lang="en-US">
                <a:solidFill>
                  <a:schemeClr val="tx1"/>
                </a:solidFill>
                <a:ea typeface="Segoe UI" pitchFamily="34" charset="0"/>
                <a:cs typeface="Segoe UI" pitchFamily="34" charset="0"/>
              </a:rPr>
              <a:t>Protect – Detect – Respond</a:t>
            </a:r>
          </a:p>
        </p:txBody>
      </p:sp>
      <p:sp>
        <p:nvSpPr>
          <p:cNvPr id="25" name="Arrow: Curved Up 24">
            <a:extLst>
              <a:ext uri="{FF2B5EF4-FFF2-40B4-BE49-F238E27FC236}">
                <a16:creationId xmlns:a16="http://schemas.microsoft.com/office/drawing/2014/main" id="{73C82958-C119-BE01-D110-31CD84148616}"/>
              </a:ext>
            </a:extLst>
          </p:cNvPr>
          <p:cNvSpPr/>
          <p:nvPr/>
        </p:nvSpPr>
        <p:spPr bwMode="auto">
          <a:xfrm rot="16200000">
            <a:off x="6235031" y="2321403"/>
            <a:ext cx="2942482" cy="743268"/>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42C29A1A-6C23-8D75-64D7-4DF02500ED79}"/>
              </a:ext>
            </a:extLst>
          </p:cNvPr>
          <p:cNvSpPr txBox="1"/>
          <p:nvPr/>
        </p:nvSpPr>
        <p:spPr>
          <a:xfrm>
            <a:off x="7366159" y="2383143"/>
            <a:ext cx="1348895" cy="784317"/>
          </a:xfrm>
          <a:prstGeom prst="rect">
            <a:avLst/>
          </a:prstGeom>
          <a:noFill/>
        </p:spPr>
        <p:txBody>
          <a:bodyPr wrap="none" lIns="137160" tIns="109728" rIns="137160" bIns="109728" rtlCol="0">
            <a:spAutoFit/>
          </a:bodyPr>
          <a:lstStyle/>
          <a:p>
            <a:pPr algn="ctr">
              <a:lnSpc>
                <a:spcPct val="90000"/>
              </a:lnSpc>
              <a:spcAft>
                <a:spcPts val="450"/>
              </a:spcAft>
            </a:pPr>
            <a:r>
              <a:rPr lang="en-US">
                <a:gradFill>
                  <a:gsLst>
                    <a:gs pos="2917">
                      <a:schemeClr val="tx1"/>
                    </a:gs>
                    <a:gs pos="30000">
                      <a:schemeClr val="tx1"/>
                    </a:gs>
                  </a:gsLst>
                  <a:lin ang="5400000" scaled="0"/>
                </a:gradFill>
              </a:rPr>
              <a:t>Continuous</a:t>
            </a:r>
          </a:p>
          <a:p>
            <a:pPr algn="ctr">
              <a:lnSpc>
                <a:spcPct val="90000"/>
              </a:lnSpc>
              <a:spcAft>
                <a:spcPts val="450"/>
              </a:spcAft>
            </a:pPr>
            <a:r>
              <a:rPr lang="en-US">
                <a:gradFill>
                  <a:gsLst>
                    <a:gs pos="2917">
                      <a:schemeClr val="tx1"/>
                    </a:gs>
                    <a:gs pos="30000">
                      <a:schemeClr val="tx1"/>
                    </a:gs>
                  </a:gsLst>
                  <a:lin ang="5400000" scaled="0"/>
                </a:gradFill>
              </a:rPr>
              <a:t>Update</a:t>
            </a:r>
          </a:p>
        </p:txBody>
      </p:sp>
    </p:spTree>
    <p:extLst>
      <p:ext uri="{BB962C8B-B14F-4D97-AF65-F5344CB8AC3E}">
        <p14:creationId xmlns:p14="http://schemas.microsoft.com/office/powerpoint/2010/main" val="3165632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0CDA69-0919-A168-DEE7-564EEC42CF58}"/>
              </a:ext>
            </a:extLst>
          </p:cNvPr>
          <p:cNvGrpSpPr/>
          <p:nvPr/>
        </p:nvGrpSpPr>
        <p:grpSpPr>
          <a:xfrm>
            <a:off x="927882" y="879006"/>
            <a:ext cx="7339687" cy="3664464"/>
            <a:chOff x="20630" y="152520"/>
            <a:chExt cx="8906633" cy="4372409"/>
          </a:xfrm>
        </p:grpSpPr>
        <p:sp>
          <p:nvSpPr>
            <p:cNvPr id="83" name="Freeform: Shape 82">
              <a:extLst>
                <a:ext uri="{FF2B5EF4-FFF2-40B4-BE49-F238E27FC236}">
                  <a16:creationId xmlns:a16="http://schemas.microsoft.com/office/drawing/2014/main" id="{F8056CF0-053B-40AE-8249-44CC591AAA2B}"/>
                </a:ext>
              </a:extLst>
            </p:cNvPr>
            <p:cNvSpPr/>
            <p:nvPr/>
          </p:nvSpPr>
          <p:spPr bwMode="auto">
            <a:xfrm>
              <a:off x="7328067" y="643855"/>
              <a:ext cx="1599196" cy="644368"/>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sp>
          <p:nvSpPr>
            <p:cNvPr id="93" name="Freeform: Shape 92">
              <a:extLst>
                <a:ext uri="{FF2B5EF4-FFF2-40B4-BE49-F238E27FC236}">
                  <a16:creationId xmlns:a16="http://schemas.microsoft.com/office/drawing/2014/main" id="{CD97BFFA-8D3A-4B6A-8F2F-44A651AFDC75}"/>
                </a:ext>
              </a:extLst>
            </p:cNvPr>
            <p:cNvSpPr/>
            <p:nvPr/>
          </p:nvSpPr>
          <p:spPr bwMode="auto">
            <a:xfrm rot="10800000">
              <a:off x="638796" y="1220420"/>
              <a:ext cx="970986" cy="58342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sp>
          <p:nvSpPr>
            <p:cNvPr id="88" name="TextBox 87">
              <a:extLst>
                <a:ext uri="{FF2B5EF4-FFF2-40B4-BE49-F238E27FC236}">
                  <a16:creationId xmlns:a16="http://schemas.microsoft.com/office/drawing/2014/main" id="{29149A2E-81AB-4D23-8CD3-82401D341ECE}"/>
                </a:ext>
              </a:extLst>
            </p:cNvPr>
            <p:cNvSpPr txBox="1"/>
            <p:nvPr/>
          </p:nvSpPr>
          <p:spPr>
            <a:xfrm>
              <a:off x="7616736" y="3100280"/>
              <a:ext cx="761496" cy="311624"/>
            </a:xfrm>
            <a:prstGeom prst="rect">
              <a:avLst/>
            </a:prstGeom>
            <a:noFill/>
          </p:spPr>
          <p:txBody>
            <a:bodyPr wrap="square" lIns="0" tIns="0" rIns="0" bIns="0" rtlCol="0">
              <a:spAutoFit/>
            </a:bodyPr>
            <a:lstStyle/>
            <a:p>
              <a:pPr algn="ctr" defTabSz="932216">
                <a:lnSpc>
                  <a:spcPct val="90000"/>
                </a:lnSpc>
                <a:spcAft>
                  <a:spcPts val="600"/>
                </a:spcAft>
                <a:defRPr/>
              </a:pPr>
              <a:r>
                <a:rPr lang="en-US" sz="1125" spc="-30">
                  <a:solidFill>
                    <a:schemeClr val="accent1"/>
                  </a:solidFill>
                  <a:latin typeface="Segoe UI Semibold" panose="020B0702040204020203" pitchFamily="34" charset="0"/>
                  <a:cs typeface="Segoe UI Semibold" panose="020B0702040204020203" pitchFamily="34" charset="0"/>
                </a:rPr>
                <a:t>Azure Networking</a:t>
              </a:r>
            </a:p>
          </p:txBody>
        </p:sp>
        <p:sp>
          <p:nvSpPr>
            <p:cNvPr id="98" name="TextBox 97">
              <a:extLst>
                <a:ext uri="{FF2B5EF4-FFF2-40B4-BE49-F238E27FC236}">
                  <a16:creationId xmlns:a16="http://schemas.microsoft.com/office/drawing/2014/main" id="{2FDA4C9F-D73A-4817-B8AF-591C8801E19B}"/>
                </a:ext>
              </a:extLst>
            </p:cNvPr>
            <p:cNvSpPr txBox="1"/>
            <p:nvPr/>
          </p:nvSpPr>
          <p:spPr>
            <a:xfrm>
              <a:off x="7435250" y="912861"/>
              <a:ext cx="1397382" cy="311624"/>
            </a:xfrm>
            <a:prstGeom prst="rect">
              <a:avLst/>
            </a:prstGeom>
            <a:noFill/>
          </p:spPr>
          <p:txBody>
            <a:bodyPr wrap="square" lIns="0" tIns="0" rIns="0" bIns="0" rtlCol="0">
              <a:spAutoFit/>
            </a:bodyPr>
            <a:lstStyle/>
            <a:p>
              <a:pPr algn="ctr" defTabSz="932216">
                <a:lnSpc>
                  <a:spcPct val="90000"/>
                </a:lnSpc>
                <a:spcAft>
                  <a:spcPts val="600"/>
                </a:spcAft>
                <a:defRPr/>
              </a:pPr>
              <a:r>
                <a:rPr lang="en-US" sz="1125" spc="-30">
                  <a:solidFill>
                    <a:schemeClr val="accent1"/>
                  </a:solidFill>
                  <a:latin typeface="Segoe UI Semibold" panose="020B0702040204020203" pitchFamily="34" charset="0"/>
                  <a:cs typeface="Segoe UI Semibold" panose="020B0702040204020203" pitchFamily="34" charset="0"/>
                </a:rPr>
                <a:t>Microsoft Information Protection</a:t>
              </a:r>
            </a:p>
          </p:txBody>
        </p:sp>
        <p:sp>
          <p:nvSpPr>
            <p:cNvPr id="86" name="Freeform: Shape 85">
              <a:extLst>
                <a:ext uri="{FF2B5EF4-FFF2-40B4-BE49-F238E27FC236}">
                  <a16:creationId xmlns:a16="http://schemas.microsoft.com/office/drawing/2014/main" id="{510736A9-2A59-42A1-AD7E-7359BED50568}"/>
                </a:ext>
              </a:extLst>
            </p:cNvPr>
            <p:cNvSpPr/>
            <p:nvPr/>
          </p:nvSpPr>
          <p:spPr bwMode="auto">
            <a:xfrm rot="10800000">
              <a:off x="7491668" y="2928817"/>
              <a:ext cx="1011632" cy="669704"/>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27059 w 1863176"/>
                <a:gd name="connsiteY0" fmla="*/ 855941 h 855941"/>
                <a:gd name="connsiteX1" fmla="*/ 720191 w 1863176"/>
                <a:gd name="connsiteY1" fmla="*/ 743713 h 855941"/>
                <a:gd name="connsiteX2" fmla="*/ 69723 w 1863176"/>
                <a:gd name="connsiteY2" fmla="*/ 743713 h 855941"/>
                <a:gd name="connsiteX3" fmla="*/ 0 w 1863176"/>
                <a:gd name="connsiteY3" fmla="*/ 673990 h 855941"/>
                <a:gd name="connsiteX4" fmla="*/ 0 w 1863176"/>
                <a:gd name="connsiteY4" fmla="*/ 238450 h 855941"/>
                <a:gd name="connsiteX5" fmla="*/ 69723 w 1863176"/>
                <a:gd name="connsiteY5" fmla="*/ 168727 h 855941"/>
                <a:gd name="connsiteX6" fmla="*/ 733439 w 1863176"/>
                <a:gd name="connsiteY6" fmla="*/ 168727 h 855941"/>
                <a:gd name="connsiteX7" fmla="*/ 931588 w 1863176"/>
                <a:gd name="connsiteY7" fmla="*/ 0 h 855941"/>
                <a:gd name="connsiteX8" fmla="*/ 1129737 w 1863176"/>
                <a:gd name="connsiteY8" fmla="*/ 168727 h 855941"/>
                <a:gd name="connsiteX9" fmla="*/ 1793453 w 1863176"/>
                <a:gd name="connsiteY9" fmla="*/ 168727 h 855941"/>
                <a:gd name="connsiteX10" fmla="*/ 1863176 w 1863176"/>
                <a:gd name="connsiteY10" fmla="*/ 238450 h 855941"/>
                <a:gd name="connsiteX11" fmla="*/ 1863176 w 1863176"/>
                <a:gd name="connsiteY11" fmla="*/ 673990 h 855941"/>
                <a:gd name="connsiteX12" fmla="*/ 1793453 w 1863176"/>
                <a:gd name="connsiteY12" fmla="*/ 743713 h 855941"/>
                <a:gd name="connsiteX13" fmla="*/ 1142983 w 1863176"/>
                <a:gd name="connsiteY13" fmla="*/ 743713 h 855941"/>
                <a:gd name="connsiteX14" fmla="*/ 927059 w 1863176"/>
                <a:gd name="connsiteY14" fmla="*/ 855941 h 855941"/>
                <a:gd name="connsiteX0" fmla="*/ 927059 w 1863176"/>
                <a:gd name="connsiteY0" fmla="*/ 785215 h 785215"/>
                <a:gd name="connsiteX1" fmla="*/ 720191 w 1863176"/>
                <a:gd name="connsiteY1" fmla="*/ 672987 h 785215"/>
                <a:gd name="connsiteX2" fmla="*/ 69723 w 1863176"/>
                <a:gd name="connsiteY2" fmla="*/ 672987 h 785215"/>
                <a:gd name="connsiteX3" fmla="*/ 0 w 1863176"/>
                <a:gd name="connsiteY3" fmla="*/ 603264 h 785215"/>
                <a:gd name="connsiteX4" fmla="*/ 0 w 1863176"/>
                <a:gd name="connsiteY4" fmla="*/ 167724 h 785215"/>
                <a:gd name="connsiteX5" fmla="*/ 69723 w 1863176"/>
                <a:gd name="connsiteY5" fmla="*/ 98001 h 785215"/>
                <a:gd name="connsiteX6" fmla="*/ 733439 w 1863176"/>
                <a:gd name="connsiteY6" fmla="*/ 98001 h 785215"/>
                <a:gd name="connsiteX7" fmla="*/ 940643 w 1863176"/>
                <a:gd name="connsiteY7" fmla="*/ 0 h 785215"/>
                <a:gd name="connsiteX8" fmla="*/ 1129737 w 1863176"/>
                <a:gd name="connsiteY8" fmla="*/ 98001 h 785215"/>
                <a:gd name="connsiteX9" fmla="*/ 1793453 w 1863176"/>
                <a:gd name="connsiteY9" fmla="*/ 98001 h 785215"/>
                <a:gd name="connsiteX10" fmla="*/ 1863176 w 1863176"/>
                <a:gd name="connsiteY10" fmla="*/ 167724 h 785215"/>
                <a:gd name="connsiteX11" fmla="*/ 1863176 w 1863176"/>
                <a:gd name="connsiteY11" fmla="*/ 603264 h 785215"/>
                <a:gd name="connsiteX12" fmla="*/ 1793453 w 1863176"/>
                <a:gd name="connsiteY12" fmla="*/ 672987 h 785215"/>
                <a:gd name="connsiteX13" fmla="*/ 1142983 w 1863176"/>
                <a:gd name="connsiteY13" fmla="*/ 672987 h 785215"/>
                <a:gd name="connsiteX14" fmla="*/ 927059 w 1863176"/>
                <a:gd name="connsiteY14" fmla="*/ 785215 h 785215"/>
                <a:gd name="connsiteX0" fmla="*/ 927059 w 1863176"/>
                <a:gd name="connsiteY0" fmla="*/ 802896 h 802896"/>
                <a:gd name="connsiteX1" fmla="*/ 720191 w 1863176"/>
                <a:gd name="connsiteY1" fmla="*/ 690668 h 802896"/>
                <a:gd name="connsiteX2" fmla="*/ 69723 w 1863176"/>
                <a:gd name="connsiteY2" fmla="*/ 690668 h 802896"/>
                <a:gd name="connsiteX3" fmla="*/ 0 w 1863176"/>
                <a:gd name="connsiteY3" fmla="*/ 620945 h 802896"/>
                <a:gd name="connsiteX4" fmla="*/ 0 w 1863176"/>
                <a:gd name="connsiteY4" fmla="*/ 185405 h 802896"/>
                <a:gd name="connsiteX5" fmla="*/ 69723 w 1863176"/>
                <a:gd name="connsiteY5" fmla="*/ 115682 h 802896"/>
                <a:gd name="connsiteX6" fmla="*/ 733439 w 1863176"/>
                <a:gd name="connsiteY6" fmla="*/ 115682 h 802896"/>
                <a:gd name="connsiteX7" fmla="*/ 936116 w 1863176"/>
                <a:gd name="connsiteY7" fmla="*/ 0 h 802896"/>
                <a:gd name="connsiteX8" fmla="*/ 1129737 w 1863176"/>
                <a:gd name="connsiteY8" fmla="*/ 115682 h 802896"/>
                <a:gd name="connsiteX9" fmla="*/ 1793453 w 1863176"/>
                <a:gd name="connsiteY9" fmla="*/ 115682 h 802896"/>
                <a:gd name="connsiteX10" fmla="*/ 1863176 w 1863176"/>
                <a:gd name="connsiteY10" fmla="*/ 185405 h 802896"/>
                <a:gd name="connsiteX11" fmla="*/ 1863176 w 1863176"/>
                <a:gd name="connsiteY11" fmla="*/ 620945 h 802896"/>
                <a:gd name="connsiteX12" fmla="*/ 1793453 w 1863176"/>
                <a:gd name="connsiteY12" fmla="*/ 690668 h 802896"/>
                <a:gd name="connsiteX13" fmla="*/ 1142983 w 1863176"/>
                <a:gd name="connsiteY13" fmla="*/ 690668 h 802896"/>
                <a:gd name="connsiteX14" fmla="*/ 927059 w 1863176"/>
                <a:gd name="connsiteY14" fmla="*/ 802896 h 8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802896">
                  <a:moveTo>
                    <a:pt x="927059" y="802896"/>
                  </a:moveTo>
                  <a:lnTo>
                    <a:pt x="720191" y="690668"/>
                  </a:lnTo>
                  <a:lnTo>
                    <a:pt x="69723" y="690668"/>
                  </a:lnTo>
                  <a:cubicBezTo>
                    <a:pt x="31216" y="690668"/>
                    <a:pt x="0" y="659452"/>
                    <a:pt x="0" y="620945"/>
                  </a:cubicBezTo>
                  <a:lnTo>
                    <a:pt x="0" y="185405"/>
                  </a:lnTo>
                  <a:cubicBezTo>
                    <a:pt x="0" y="146898"/>
                    <a:pt x="31216" y="115682"/>
                    <a:pt x="69723" y="115682"/>
                  </a:cubicBezTo>
                  <a:lnTo>
                    <a:pt x="733439" y="115682"/>
                  </a:lnTo>
                  <a:lnTo>
                    <a:pt x="936116" y="0"/>
                  </a:lnTo>
                  <a:lnTo>
                    <a:pt x="1129737" y="115682"/>
                  </a:lnTo>
                  <a:lnTo>
                    <a:pt x="1793453" y="115682"/>
                  </a:lnTo>
                  <a:cubicBezTo>
                    <a:pt x="1831960" y="115682"/>
                    <a:pt x="1863176" y="146898"/>
                    <a:pt x="1863176" y="185405"/>
                  </a:cubicBezTo>
                  <a:lnTo>
                    <a:pt x="1863176" y="620945"/>
                  </a:lnTo>
                  <a:cubicBezTo>
                    <a:pt x="1863176" y="659452"/>
                    <a:pt x="1831960" y="690668"/>
                    <a:pt x="1793453" y="690668"/>
                  </a:cubicBezTo>
                  <a:lnTo>
                    <a:pt x="1142983" y="690668"/>
                  </a:lnTo>
                  <a:cubicBezTo>
                    <a:pt x="1072518" y="750670"/>
                    <a:pt x="997524" y="742894"/>
                    <a:pt x="927059" y="802896"/>
                  </a:cubicBez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a:off x="4635133" y="3789866"/>
              <a:ext cx="2009537"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975A90A-A229-44A3-91E7-369960E33736}"/>
                </a:ext>
              </a:extLst>
            </p:cNvPr>
            <p:cNvSpPr/>
            <p:nvPr/>
          </p:nvSpPr>
          <p:spPr>
            <a:xfrm>
              <a:off x="3641719" y="3253308"/>
              <a:ext cx="1876264" cy="346249"/>
            </a:xfrm>
            <a:prstGeom prst="rect">
              <a:avLst/>
            </a:prstGeom>
          </p:spPr>
          <p:txBody>
            <a:bodyPr wrap="square" anchor="ctr" anchorCtr="0">
              <a:spAutoFit/>
            </a:bodyPr>
            <a:lstStyle/>
            <a:p>
              <a:pPr algn="ctr" defTabSz="685644">
                <a:spcAft>
                  <a:spcPts val="900"/>
                </a:spcAft>
              </a:pPr>
              <a:r>
                <a:rPr lang="en-US" sz="825">
                  <a:gradFill>
                    <a:gsLst>
                      <a:gs pos="47000">
                        <a:srgbClr val="282828"/>
                      </a:gs>
                      <a:gs pos="100000">
                        <a:srgbClr val="282828"/>
                      </a:gs>
                    </a:gsLst>
                    <a:lin ang="0" scaled="1"/>
                  </a:gradFill>
                  <a:latin typeface="Segoe UI Semibold"/>
                  <a:cs typeface="Segoe UI Semibold"/>
                </a:rPr>
                <a:t>Intersectional risk assessment (threat intel, familiarity)</a:t>
              </a:r>
            </a:p>
          </p:txBody>
        </p:sp>
        <p:cxnSp>
          <p:nvCxnSpPr>
            <p:cNvPr id="7" name="Straight Connector 6">
              <a:extLst>
                <a:ext uri="{FF2B5EF4-FFF2-40B4-BE49-F238E27FC236}">
                  <a16:creationId xmlns:a16="http://schemas.microsoft.com/office/drawing/2014/main" id="{DBE6B8AD-FB1F-4007-81ED-A84FA0BC569C}"/>
                </a:ext>
              </a:extLst>
            </p:cNvPr>
            <p:cNvCxnSpPr>
              <a:cxnSpLocks/>
            </p:cNvCxnSpPr>
            <p:nvPr/>
          </p:nvCxnSpPr>
          <p:spPr>
            <a:xfrm>
              <a:off x="4579851" y="1256683"/>
              <a:ext cx="0" cy="176500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E26FD2-76FE-46AD-BEF7-02BD29A7C315}"/>
                </a:ext>
              </a:extLst>
            </p:cNvPr>
            <p:cNvSpPr/>
            <p:nvPr/>
          </p:nvSpPr>
          <p:spPr>
            <a:xfrm>
              <a:off x="3768663" y="603338"/>
              <a:ext cx="1622375" cy="346249"/>
            </a:xfrm>
            <a:prstGeom prst="rect">
              <a:avLst/>
            </a:prstGeom>
          </p:spPr>
          <p:txBody>
            <a:bodyPr wrap="square" anchor="ctr" anchorCtr="0">
              <a:spAutoFit/>
            </a:bodyPr>
            <a:lstStyle/>
            <a:p>
              <a:pPr algn="ctr" defTabSz="685644">
                <a:spcAft>
                  <a:spcPts val="900"/>
                </a:spcAft>
              </a:pPr>
              <a:r>
                <a:rPr lang="en-US" sz="825">
                  <a:gradFill>
                    <a:gsLst>
                      <a:gs pos="47000">
                        <a:srgbClr val="282828"/>
                      </a:gs>
                      <a:gs pos="100000">
                        <a:srgbClr val="282828"/>
                      </a:gs>
                    </a:gsLst>
                    <a:lin ang="0" scaled="1"/>
                  </a:gradFill>
                  <a:latin typeface="Segoe UI Semibold"/>
                  <a:cs typeface="Segoe UI Semibold"/>
                </a:rPr>
                <a:t>Intersectional policy assessment (context, risk)</a:t>
              </a:r>
            </a:p>
          </p:txBody>
        </p:sp>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a:off x="5619348" y="475486"/>
              <a:ext cx="0" cy="277151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5216102" y="2106940"/>
              <a:ext cx="40120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FCA60F4-24A6-45BA-84F1-246FD2DB6DCC}"/>
                </a:ext>
              </a:extLst>
            </p:cNvPr>
            <p:cNvGrpSpPr/>
            <p:nvPr/>
          </p:nvGrpSpPr>
          <p:grpSpPr>
            <a:xfrm>
              <a:off x="1587576" y="2912930"/>
              <a:ext cx="660840" cy="660840"/>
              <a:chOff x="3532169" y="4490816"/>
              <a:chExt cx="1002445" cy="1002445"/>
            </a:xfrm>
          </p:grpSpPr>
          <p:sp>
            <p:nvSpPr>
              <p:cNvPr id="95" name="Oval 94">
                <a:extLst>
                  <a:ext uri="{FF2B5EF4-FFF2-40B4-BE49-F238E27FC236}">
                    <a16:creationId xmlns:a16="http://schemas.microsoft.com/office/drawing/2014/main" id="{6E6565B2-F99A-4129-BAF1-8BB14F14DBC5}"/>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97" name="Group 96">
                <a:extLst>
                  <a:ext uri="{FF2B5EF4-FFF2-40B4-BE49-F238E27FC236}">
                    <a16:creationId xmlns:a16="http://schemas.microsoft.com/office/drawing/2014/main" id="{AB0184CD-D8DF-4EF1-A23B-3CFD89A49945}"/>
                  </a:ext>
                </a:extLst>
              </p:cNvPr>
              <p:cNvGrpSpPr/>
              <p:nvPr/>
            </p:nvGrpSpPr>
            <p:grpSpPr>
              <a:xfrm>
                <a:off x="3771744" y="4746658"/>
                <a:ext cx="515362" cy="437280"/>
                <a:chOff x="1350170" y="3241579"/>
                <a:chExt cx="493032" cy="418332"/>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80666" tIns="40334" rIns="80666" bIns="40334" numCol="1" anchor="t" anchorCtr="0" compatLnSpc="1">
                  <a:prstTxWarp prst="textNoShape">
                    <a:avLst/>
                  </a:prstTxWarp>
                </a:bodyPr>
                <a:lstStyle/>
                <a:p>
                  <a:pPr defTabSz="685644">
                    <a:defRPr/>
                  </a:pPr>
                  <a:endParaRPr lang="en-US" sz="1175">
                    <a:solidFill>
                      <a:srgbClr val="3C3C41"/>
                    </a:solidFill>
                    <a:latin typeface="Segoe UI"/>
                  </a:endParaRPr>
                </a:p>
              </p:txBody>
            </p:sp>
            <p:sp>
              <p:nvSpPr>
                <p:cNvPr id="104" name="Freeform 18">
                  <a:extLst>
                    <a:ext uri="{FF2B5EF4-FFF2-40B4-BE49-F238E27FC236}">
                      <a16:creationId xmlns:a16="http://schemas.microsoft.com/office/drawing/2014/main" id="{CB232CC4-3400-46FF-AF80-0E3240486B63}"/>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80666" tIns="40334" rIns="80666" bIns="40334" numCol="1" anchor="t" anchorCtr="0" compatLnSpc="1">
                  <a:prstTxWarp prst="textNoShape">
                    <a:avLst/>
                  </a:prstTxWarp>
                </a:bodyPr>
                <a:lstStyle/>
                <a:p>
                  <a:pPr defTabSz="685644">
                    <a:defRPr/>
                  </a:pPr>
                  <a:endParaRPr lang="en-US" sz="1175">
                    <a:solidFill>
                      <a:srgbClr val="3C3C41"/>
                    </a:solidFill>
                    <a:latin typeface="Segoe UI"/>
                  </a:endParaRPr>
                </a:p>
              </p:txBody>
            </p:sp>
          </p:grpSp>
        </p:grpSp>
        <p:grpSp>
          <p:nvGrpSpPr>
            <p:cNvPr id="124" name="Group 123">
              <a:extLst>
                <a:ext uri="{FF2B5EF4-FFF2-40B4-BE49-F238E27FC236}">
                  <a16:creationId xmlns:a16="http://schemas.microsoft.com/office/drawing/2014/main" id="{EFC465B3-450D-4470-9876-042EBCE14225}"/>
                </a:ext>
              </a:extLst>
            </p:cNvPr>
            <p:cNvGrpSpPr/>
            <p:nvPr/>
          </p:nvGrpSpPr>
          <p:grpSpPr>
            <a:xfrm>
              <a:off x="1587576" y="704603"/>
              <a:ext cx="660840" cy="660840"/>
              <a:chOff x="3532169" y="1564391"/>
              <a:chExt cx="1002445" cy="1002445"/>
            </a:xfrm>
          </p:grpSpPr>
          <p:sp>
            <p:nvSpPr>
              <p:cNvPr id="125" name="Oval 124">
                <a:extLst>
                  <a:ext uri="{FF2B5EF4-FFF2-40B4-BE49-F238E27FC236}">
                    <a16:creationId xmlns:a16="http://schemas.microsoft.com/office/drawing/2014/main" id="{ACFE9C85-6D86-4E64-8B9C-8F59A1D5B36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26" name="Freeform 11">
                <a:extLst>
                  <a:ext uri="{FF2B5EF4-FFF2-40B4-BE49-F238E27FC236}">
                    <a16:creationId xmlns:a16="http://schemas.microsoft.com/office/drawing/2014/main" id="{BB87FB12-C642-4E2F-8377-70FDFF7D567B}"/>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68570" tIns="34285" rIns="68570" bIns="34285" numCol="1" anchor="t" anchorCtr="0" compatLnSpc="1">
                <a:prstTxWarp prst="textNoShape">
                  <a:avLst/>
                </a:prstTxWarp>
              </a:bodyPr>
              <a:lstStyle/>
              <a:p>
                <a:pPr defTabSz="699422">
                  <a:defRPr/>
                </a:pPr>
                <a:endParaRPr lang="en-US" sz="1350">
                  <a:solidFill>
                    <a:srgbClr val="282828"/>
                  </a:solidFill>
                  <a:latin typeface="Segoe UI"/>
                </a:endParaRPr>
              </a:p>
            </p:txBody>
          </p:sp>
        </p:grpSp>
        <p:sp>
          <p:nvSpPr>
            <p:cNvPr id="137" name="Rectangle 136">
              <a:extLst>
                <a:ext uri="{FF2B5EF4-FFF2-40B4-BE49-F238E27FC236}">
                  <a16:creationId xmlns:a16="http://schemas.microsoft.com/office/drawing/2014/main" id="{A3C2505C-94AF-454A-BC83-40BB34F9401E}"/>
                </a:ext>
              </a:extLst>
            </p:cNvPr>
            <p:cNvSpPr/>
            <p:nvPr/>
          </p:nvSpPr>
          <p:spPr>
            <a:xfrm>
              <a:off x="746983" y="938885"/>
              <a:ext cx="710451" cy="242374"/>
            </a:xfrm>
            <a:prstGeom prst="rect">
              <a:avLst/>
            </a:prstGeom>
          </p:spPr>
          <p:txBody>
            <a:bodyPr wrap="none">
              <a:spAutoFit/>
            </a:bodyPr>
            <a:lstStyle/>
            <a:p>
              <a:pPr algn="r" defTabSz="712852" fontAlgn="base">
                <a:spcBef>
                  <a:spcPct val="0"/>
                </a:spcBef>
                <a:spcAft>
                  <a:spcPct val="0"/>
                </a:spcAft>
                <a:defRPr/>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38" name="Rectangle 137">
              <a:extLst>
                <a:ext uri="{FF2B5EF4-FFF2-40B4-BE49-F238E27FC236}">
                  <a16:creationId xmlns:a16="http://schemas.microsoft.com/office/drawing/2014/main" id="{2BF8613E-ED97-4BCB-9E15-EAB1BF0767A8}"/>
                </a:ext>
              </a:extLst>
            </p:cNvPr>
            <p:cNvSpPr/>
            <p:nvPr/>
          </p:nvSpPr>
          <p:spPr>
            <a:xfrm>
              <a:off x="421316" y="3079135"/>
              <a:ext cx="1054763" cy="392415"/>
            </a:xfrm>
            <a:prstGeom prst="rect">
              <a:avLst/>
            </a:prstGeom>
          </p:spPr>
          <p:txBody>
            <a:bodyPr wrap="square">
              <a:spAutoFit/>
            </a:bodyPr>
            <a:lstStyle/>
            <a:p>
              <a:pPr algn="r" defTabSz="712852" fontAlgn="base">
                <a:spcBef>
                  <a:spcPct val="0"/>
                </a:spcBef>
                <a:spcAft>
                  <a:spcPct val="0"/>
                </a:spcAft>
                <a:defRPr/>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40" name="Rectangle 139">
              <a:extLst>
                <a:ext uri="{FF2B5EF4-FFF2-40B4-BE49-F238E27FC236}">
                  <a16:creationId xmlns:a16="http://schemas.microsoft.com/office/drawing/2014/main" id="{ED0C027E-3541-4389-9609-D866D3E0C9C9}"/>
                </a:ext>
              </a:extLst>
            </p:cNvPr>
            <p:cNvSpPr/>
            <p:nvPr/>
          </p:nvSpPr>
          <p:spPr>
            <a:xfrm>
              <a:off x="7643260" y="2621807"/>
              <a:ext cx="844479" cy="173953"/>
            </a:xfrm>
            <a:prstGeom prst="rect">
              <a:avLst/>
            </a:prstGeom>
            <a:solidFill>
              <a:schemeClr val="bg1"/>
            </a:solidFill>
          </p:spPr>
          <p:txBody>
            <a:bodyPr wrap="none" lIns="34290" rIns="34290" anchor="ctr">
              <a:noAutofit/>
            </a:bodyPr>
            <a:lstStyle/>
            <a:p>
              <a:pPr defTabSz="712852" fontAlgn="base">
                <a:spcBef>
                  <a:spcPct val="0"/>
                </a:spcBef>
                <a:spcAft>
                  <a:spcPct val="0"/>
                </a:spcAft>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41" name="Rectangle 140">
              <a:extLst>
                <a:ext uri="{FF2B5EF4-FFF2-40B4-BE49-F238E27FC236}">
                  <a16:creationId xmlns:a16="http://schemas.microsoft.com/office/drawing/2014/main" id="{529FF325-A3CD-4F71-9A6B-5F3355CC488A}"/>
                </a:ext>
              </a:extLst>
            </p:cNvPr>
            <p:cNvSpPr/>
            <p:nvPr/>
          </p:nvSpPr>
          <p:spPr>
            <a:xfrm>
              <a:off x="7643261" y="3709903"/>
              <a:ext cx="622770" cy="157853"/>
            </a:xfrm>
            <a:prstGeom prst="rect">
              <a:avLst/>
            </a:prstGeom>
            <a:solidFill>
              <a:schemeClr val="bg1"/>
            </a:solidFill>
          </p:spPr>
          <p:txBody>
            <a:bodyPr wrap="none" lIns="34290" rIns="34290" anchor="ctr">
              <a:noAutofit/>
            </a:bodyPr>
            <a:lstStyle/>
            <a:p>
              <a:pPr defTabSz="712852" fontAlgn="base">
                <a:spcBef>
                  <a:spcPct val="0"/>
                </a:spcBef>
                <a:spcAft>
                  <a:spcPct val="0"/>
                </a:spcAft>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5619061" y="3246663"/>
              <a:ext cx="130006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248416" y="1035022"/>
              <a:ext cx="794463" cy="4946"/>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3042878" y="1041697"/>
              <a:ext cx="0" cy="108289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F339B8-2BCC-487B-9B2C-7AFCB9FE84A5}"/>
                </a:ext>
              </a:extLst>
            </p:cNvPr>
            <p:cNvSpPr txBox="1"/>
            <p:nvPr/>
          </p:nvSpPr>
          <p:spPr>
            <a:xfrm>
              <a:off x="5760733" y="3021687"/>
              <a:ext cx="934478" cy="450093"/>
            </a:xfrm>
            <a:prstGeom prst="rect">
              <a:avLst/>
            </a:prstGeom>
            <a:solidFill>
              <a:schemeClr val="bg1"/>
            </a:solidFill>
          </p:spPr>
          <p:txBody>
            <a:bodyPr wrap="square" lIns="68570" tIns="109713" rIns="68570" bIns="109713"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Network security verified</a:t>
              </a:r>
            </a:p>
          </p:txBody>
        </p:sp>
        <p:sp>
          <p:nvSpPr>
            <p:cNvPr id="69" name="TextBox 68">
              <a:extLst>
                <a:ext uri="{FF2B5EF4-FFF2-40B4-BE49-F238E27FC236}">
                  <a16:creationId xmlns:a16="http://schemas.microsoft.com/office/drawing/2014/main" id="{BCA70507-56E5-455F-B881-13BEF547B3BF}"/>
                </a:ext>
              </a:extLst>
            </p:cNvPr>
            <p:cNvSpPr txBox="1"/>
            <p:nvPr/>
          </p:nvSpPr>
          <p:spPr>
            <a:xfrm>
              <a:off x="2441334" y="914661"/>
              <a:ext cx="1184686" cy="367003"/>
            </a:xfrm>
            <a:prstGeom prst="rect">
              <a:avLst/>
            </a:prstGeom>
            <a:solidFill>
              <a:schemeClr val="bg1"/>
            </a:solidFill>
          </p:spPr>
          <p:txBody>
            <a:bodyPr wrap="square" lIns="68570" tIns="68570" rIns="68570" bIns="68570"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User requests access to resource</a:t>
              </a:r>
            </a:p>
          </p:txBody>
        </p: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5625428" y="1594098"/>
              <a:ext cx="1285860"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2DA253-F10D-4E1C-9823-C2203BB1F739}"/>
                </a:ext>
              </a:extLst>
            </p:cNvPr>
            <p:cNvCxnSpPr>
              <a:cxnSpLocks/>
            </p:cNvCxnSpPr>
            <p:nvPr/>
          </p:nvCxnSpPr>
          <p:spPr>
            <a:xfrm flipH="1">
              <a:off x="3027832" y="2387095"/>
              <a:ext cx="874160"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91A25C-75FA-465E-A364-1BA7C39579B8}"/>
                </a:ext>
              </a:extLst>
            </p:cNvPr>
            <p:cNvCxnSpPr>
              <a:cxnSpLocks/>
            </p:cNvCxnSpPr>
            <p:nvPr/>
          </p:nvCxnSpPr>
          <p:spPr>
            <a:xfrm>
              <a:off x="3040728" y="2391002"/>
              <a:ext cx="0" cy="874826"/>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flipV="1">
              <a:off x="2242394" y="3248346"/>
              <a:ext cx="794462" cy="494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071D36B0-C102-455C-8837-5B184CF87D28}"/>
                </a:ext>
              </a:extLst>
            </p:cNvPr>
            <p:cNvSpPr/>
            <p:nvPr/>
          </p:nvSpPr>
          <p:spPr>
            <a:xfrm>
              <a:off x="7643260" y="394448"/>
              <a:ext cx="352982" cy="177018"/>
            </a:xfrm>
            <a:prstGeom prst="rect">
              <a:avLst/>
            </a:prstGeom>
            <a:solidFill>
              <a:schemeClr val="bg1"/>
            </a:solidFill>
          </p:spPr>
          <p:txBody>
            <a:bodyPr wrap="none" lIns="34290" rIns="34290" anchor="ctr">
              <a:noAutofit/>
            </a:bodyPr>
            <a:lstStyle/>
            <a:p>
              <a:pPr defTabSz="712852" fontAlgn="base">
                <a:spcBef>
                  <a:spcPct val="0"/>
                </a:spcBef>
                <a:spcAft>
                  <a:spcPct val="0"/>
                </a:spcAft>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42" name="Rectangle 141">
              <a:extLst>
                <a:ext uri="{FF2B5EF4-FFF2-40B4-BE49-F238E27FC236}">
                  <a16:creationId xmlns:a16="http://schemas.microsoft.com/office/drawing/2014/main" id="{286BCF1B-34D5-4F24-A7FD-D7876FD6A1B2}"/>
                </a:ext>
              </a:extLst>
            </p:cNvPr>
            <p:cNvSpPr/>
            <p:nvPr/>
          </p:nvSpPr>
          <p:spPr>
            <a:xfrm>
              <a:off x="7643259" y="1496579"/>
              <a:ext cx="378229" cy="205958"/>
            </a:xfrm>
            <a:prstGeom prst="rect">
              <a:avLst/>
            </a:prstGeom>
            <a:solidFill>
              <a:schemeClr val="bg1"/>
            </a:solidFill>
          </p:spPr>
          <p:txBody>
            <a:bodyPr wrap="none" lIns="34290" rIns="34290" anchor="ctr">
              <a:noAutofit/>
            </a:bodyPr>
            <a:lstStyle/>
            <a:p>
              <a:pPr defTabSz="712852" fontAlgn="base">
                <a:spcBef>
                  <a:spcPct val="0"/>
                </a:spcBef>
                <a:spcAft>
                  <a:spcPct val="0"/>
                </a:spcAft>
                <a:defRPr/>
              </a:pPr>
              <a:r>
                <a:rPr lang="en-US" sz="975">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5625427" y="466992"/>
              <a:ext cx="128586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8EB3D4-1903-4DCE-A8D7-CF22B95F7FCD}"/>
                </a:ext>
              </a:extLst>
            </p:cNvPr>
            <p:cNvSpPr txBox="1"/>
            <p:nvPr/>
          </p:nvSpPr>
          <p:spPr>
            <a:xfrm>
              <a:off x="5820671" y="280777"/>
              <a:ext cx="887417" cy="450093"/>
            </a:xfrm>
            <a:prstGeom prst="rect">
              <a:avLst/>
            </a:prstGeom>
            <a:solidFill>
              <a:schemeClr val="bg1"/>
            </a:solidFill>
          </p:spPr>
          <p:txBody>
            <a:bodyPr wrap="square" lIns="68570" tIns="109713" rIns="68570" bIns="109713"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Classify, label, encrypt</a:t>
              </a:r>
            </a:p>
          </p:txBody>
        </p: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3042877" y="2118141"/>
              <a:ext cx="81472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773C7A8F-F6DF-4572-A83A-7B533074234B}"/>
                </a:ext>
              </a:extLst>
            </p:cNvPr>
            <p:cNvPicPr>
              <a:picLocks noChangeAspect="1"/>
            </p:cNvPicPr>
            <p:nvPr/>
          </p:nvPicPr>
          <p:blipFill>
            <a:blip r:embed="rId3"/>
            <a:stretch>
              <a:fillRect/>
            </a:stretch>
          </p:blipFill>
          <p:spPr>
            <a:xfrm>
              <a:off x="4476399" y="997086"/>
              <a:ext cx="217649" cy="217649"/>
            </a:xfrm>
            <a:prstGeom prst="rect">
              <a:avLst/>
            </a:prstGeom>
          </p:spPr>
        </p:pic>
        <p:pic>
          <p:nvPicPr>
            <p:cNvPr id="62" name="Picture 61">
              <a:extLst>
                <a:ext uri="{FF2B5EF4-FFF2-40B4-BE49-F238E27FC236}">
                  <a16:creationId xmlns:a16="http://schemas.microsoft.com/office/drawing/2014/main" id="{CC864428-2765-4F66-91A3-87EF377A0DD9}"/>
                </a:ext>
              </a:extLst>
            </p:cNvPr>
            <p:cNvPicPr>
              <a:picLocks noChangeAspect="1"/>
            </p:cNvPicPr>
            <p:nvPr/>
          </p:nvPicPr>
          <p:blipFill>
            <a:blip r:embed="rId4"/>
            <a:stretch>
              <a:fillRect/>
            </a:stretch>
          </p:blipFill>
          <p:spPr>
            <a:xfrm>
              <a:off x="4465657" y="3059097"/>
              <a:ext cx="228391" cy="228391"/>
            </a:xfrm>
            <a:prstGeom prst="rect">
              <a:avLst/>
            </a:prstGeom>
          </p:spPr>
        </p:pic>
        <p:sp>
          <p:nvSpPr>
            <p:cNvPr id="64" name="TextBox 63">
              <a:extLst>
                <a:ext uri="{FF2B5EF4-FFF2-40B4-BE49-F238E27FC236}">
                  <a16:creationId xmlns:a16="http://schemas.microsoft.com/office/drawing/2014/main" id="{0DB92ECF-1555-492A-BE79-1BC97D46DD0E}"/>
                </a:ext>
              </a:extLst>
            </p:cNvPr>
            <p:cNvSpPr txBox="1"/>
            <p:nvPr/>
          </p:nvSpPr>
          <p:spPr>
            <a:xfrm>
              <a:off x="2443271" y="2987867"/>
              <a:ext cx="1189353" cy="481265"/>
            </a:xfrm>
            <a:prstGeom prst="rect">
              <a:avLst/>
            </a:prstGeom>
            <a:solidFill>
              <a:schemeClr val="bg1"/>
            </a:solidFill>
          </p:spPr>
          <p:txBody>
            <a:bodyPr wrap="square" lIns="68570" tIns="68570" rIns="68570" bIns="68570"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App and/or device health and security verified</a:t>
              </a:r>
            </a:p>
          </p:txBody>
        </p:sp>
        <p:sp>
          <p:nvSpPr>
            <p:cNvPr id="67" name="TextBox 66">
              <a:extLst>
                <a:ext uri="{FF2B5EF4-FFF2-40B4-BE49-F238E27FC236}">
                  <a16:creationId xmlns:a16="http://schemas.microsoft.com/office/drawing/2014/main" id="{A4A676CB-2BEA-4562-B367-BCC4A2FB8678}"/>
                </a:ext>
              </a:extLst>
            </p:cNvPr>
            <p:cNvSpPr txBox="1"/>
            <p:nvPr/>
          </p:nvSpPr>
          <p:spPr>
            <a:xfrm>
              <a:off x="5379803" y="1871794"/>
              <a:ext cx="1143477" cy="445733"/>
            </a:xfrm>
            <a:prstGeom prst="rect">
              <a:avLst/>
            </a:prstGeom>
            <a:solidFill>
              <a:schemeClr val="bg1"/>
            </a:solidFill>
          </p:spPr>
          <p:txBody>
            <a:bodyPr wrap="square" lIns="68570" tIns="109713" rIns="68570" bIns="109713" rtlCol="0" anchor="t">
              <a:spAutoFit/>
            </a:bodyPr>
            <a:lstStyle/>
            <a:p>
              <a:pPr algn="ctr" defTabSz="685644">
                <a:lnSpc>
                  <a:spcPct val="90000"/>
                </a:lnSpc>
                <a:spcAft>
                  <a:spcPts val="900"/>
                </a:spcAft>
              </a:pPr>
              <a:r>
                <a:rPr lang="en-US" sz="809">
                  <a:gradFill>
                    <a:gsLst>
                      <a:gs pos="47000">
                        <a:srgbClr val="282828"/>
                      </a:gs>
                      <a:gs pos="100000">
                        <a:srgbClr val="282828"/>
                      </a:gs>
                    </a:gsLst>
                    <a:lin ang="0" scaled="1"/>
                  </a:gradFill>
                  <a:latin typeface="Segoe UI Semibold"/>
                  <a:cs typeface="Segoe UI Semibold"/>
                </a:rPr>
                <a:t>Apply controls and assess for anomalies</a:t>
              </a:r>
            </a:p>
          </p:txBody>
        </p:sp>
        <p:grpSp>
          <p:nvGrpSpPr>
            <p:cNvPr id="82" name="Group 81">
              <a:extLst>
                <a:ext uri="{FF2B5EF4-FFF2-40B4-BE49-F238E27FC236}">
                  <a16:creationId xmlns:a16="http://schemas.microsoft.com/office/drawing/2014/main" id="{C27A27B3-CD8B-4098-9D53-9FA6FB739BF0}"/>
                </a:ext>
              </a:extLst>
            </p:cNvPr>
            <p:cNvGrpSpPr/>
            <p:nvPr/>
          </p:nvGrpSpPr>
          <p:grpSpPr>
            <a:xfrm>
              <a:off x="3837341" y="1424657"/>
              <a:ext cx="1485023" cy="1429055"/>
              <a:chOff x="6252798" y="2498464"/>
              <a:chExt cx="1980312" cy="1905677"/>
            </a:xfrm>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15" tIns="411422" rIns="139815" bIns="205711" numCol="1" spcCol="0" rtlCol="0" fromWordArt="0" anchor="ctr" anchorCtr="0" forceAA="0" compatLnSpc="1">
                <a:prstTxWarp prst="textNoShape">
                  <a:avLst/>
                </a:prstTxWarp>
                <a:noAutofit/>
              </a:bodyPr>
              <a:lstStyle/>
              <a:p>
                <a:pPr algn="ctr" defTabSz="712852" fontAlgn="base">
                  <a:spcBef>
                    <a:spcPct val="0"/>
                  </a:spcBef>
                  <a:spcAft>
                    <a:spcPct val="0"/>
                  </a:spcAft>
                </a:pPr>
                <a:endParaRPr lang="en-US" sz="1050" err="1">
                  <a:gradFill>
                    <a:gsLst>
                      <a:gs pos="0">
                        <a:srgbClr val="FFFFFF"/>
                      </a:gs>
                      <a:gs pos="100000">
                        <a:srgbClr val="FFFFFF"/>
                      </a:gs>
                    </a:gsLst>
                    <a:lin ang="5400000" scaled="0"/>
                  </a:gradFill>
                  <a:latin typeface="Segoe UI Semibold"/>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252798" y="2996616"/>
                <a:ext cx="1980312" cy="870447"/>
              </a:xfrm>
              <a:prstGeom prst="rect">
                <a:avLst/>
              </a:prstGeom>
            </p:spPr>
            <p:txBody>
              <a:bodyPr wrap="square" anchor="ctr" anchorCtr="0">
                <a:spAutoFit/>
              </a:bodyPr>
              <a:lstStyle/>
              <a:p>
                <a:pPr algn="ctr" defTabSz="685644">
                  <a:spcAft>
                    <a:spcPts val="450"/>
                  </a:spcAft>
                </a:pPr>
                <a:r>
                  <a:rPr lang="en-US" sz="1200" dirty="0">
                    <a:gradFill>
                      <a:gsLst>
                        <a:gs pos="47000">
                          <a:srgbClr val="FFFFFF"/>
                        </a:gs>
                        <a:gs pos="83000">
                          <a:srgbClr val="FFFFFF"/>
                        </a:gs>
                      </a:gsLst>
                      <a:lin ang="0" scaled="1"/>
                    </a:gradFill>
                    <a:latin typeface="Segoe UI Semibold"/>
                    <a:cs typeface="Segoe UI Semibold"/>
                  </a:rPr>
                  <a:t>Azure AD</a:t>
                </a:r>
                <a:br>
                  <a:rPr lang="en-US" sz="1200" dirty="0">
                    <a:gradFill>
                      <a:gsLst>
                        <a:gs pos="47000">
                          <a:srgbClr val="FFFFFF"/>
                        </a:gs>
                        <a:gs pos="83000">
                          <a:srgbClr val="FFFFFF"/>
                        </a:gs>
                      </a:gsLst>
                      <a:lin ang="0" scaled="1"/>
                    </a:gradFill>
                    <a:latin typeface="Segoe UI Semibold"/>
                    <a:cs typeface="Segoe UI Semibold"/>
                  </a:rPr>
                </a:br>
                <a:r>
                  <a:rPr lang="en-US" sz="1200" dirty="0">
                    <a:gradFill>
                      <a:gsLst>
                        <a:gs pos="47000">
                          <a:srgbClr val="FFFFFF"/>
                        </a:gs>
                        <a:gs pos="83000">
                          <a:srgbClr val="FFFFFF"/>
                        </a:gs>
                      </a:gsLst>
                      <a:lin ang="0" scaled="1"/>
                    </a:gradFill>
                    <a:latin typeface="Segoe UI Semibold"/>
                    <a:cs typeface="Segoe UI Semibold"/>
                  </a:rPr>
                  <a:t>Conditional Access</a:t>
                </a:r>
              </a:p>
              <a:p>
                <a:pPr algn="ctr" defTabSz="685644">
                  <a:spcAft>
                    <a:spcPts val="450"/>
                  </a:spcAft>
                </a:pPr>
                <a:r>
                  <a:rPr lang="en-US" sz="825" dirty="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enforcement</a:t>
                </a:r>
              </a:p>
            </p:txBody>
          </p:sp>
        </p:grp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2540389" y="3790717"/>
              <a:ext cx="2009537"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0DF5C2E-21EF-4EAF-8C1C-92A6AB73D44E}"/>
                </a:ext>
              </a:extLst>
            </p:cNvPr>
            <p:cNvSpPr/>
            <p:nvPr/>
          </p:nvSpPr>
          <p:spPr>
            <a:xfrm>
              <a:off x="3895207" y="3679736"/>
              <a:ext cx="1431911" cy="181474"/>
            </a:xfrm>
            <a:prstGeom prst="rect">
              <a:avLst/>
            </a:prstGeom>
            <a:solidFill>
              <a:schemeClr val="bg1"/>
            </a:solidFill>
            <a:effectLst/>
          </p:spPr>
          <p:txBody>
            <a:bodyPr wrap="square">
              <a:noAutofit/>
            </a:bodyPr>
            <a:lstStyle/>
            <a:p>
              <a:pPr algn="ctr" defTabSz="437182">
                <a:defRPr/>
              </a:pPr>
              <a:r>
                <a:rPr lang="en-US" sz="825">
                  <a:gradFill>
                    <a:gsLst>
                      <a:gs pos="47000">
                        <a:srgbClr val="282828"/>
                      </a:gs>
                      <a:gs pos="100000">
                        <a:srgbClr val="282828"/>
                      </a:gs>
                    </a:gsLst>
                    <a:lin ang="0" scaled="1"/>
                  </a:gradFill>
                  <a:latin typeface="Segoe UI Semibold"/>
                  <a:cs typeface="Segoe UI Semibold"/>
                </a:rPr>
                <a:t>Intelligent and automation</a:t>
              </a:r>
            </a:p>
          </p:txBody>
        </p:sp>
        <p:sp>
          <p:nvSpPr>
            <p:cNvPr id="79" name="TextBox 78">
              <a:extLst>
                <a:ext uri="{FF2B5EF4-FFF2-40B4-BE49-F238E27FC236}">
                  <a16:creationId xmlns:a16="http://schemas.microsoft.com/office/drawing/2014/main" id="{975FECDB-C2E6-477E-B021-8A607DCFAA7B}"/>
                </a:ext>
              </a:extLst>
            </p:cNvPr>
            <p:cNvSpPr txBox="1"/>
            <p:nvPr/>
          </p:nvSpPr>
          <p:spPr>
            <a:xfrm>
              <a:off x="743541" y="1411069"/>
              <a:ext cx="761496" cy="311624"/>
            </a:xfrm>
            <a:prstGeom prst="rect">
              <a:avLst/>
            </a:prstGeom>
            <a:noFill/>
          </p:spPr>
          <p:txBody>
            <a:bodyPr wrap="square" lIns="0" tIns="0" rIns="0" bIns="0" rtlCol="0" anchor="t">
              <a:spAutoFit/>
            </a:bodyPr>
            <a:lstStyle/>
            <a:p>
              <a:pPr algn="ctr" defTabSz="932216">
                <a:lnSpc>
                  <a:spcPct val="90000"/>
                </a:lnSpc>
                <a:spcAft>
                  <a:spcPts val="600"/>
                </a:spcAft>
                <a:defRPr/>
              </a:pPr>
              <a:r>
                <a:rPr lang="en-US" sz="1125" spc="-30">
                  <a:solidFill>
                    <a:schemeClr val="accent1"/>
                  </a:solidFill>
                  <a:latin typeface="Segoe UI Semibold"/>
                  <a:cs typeface="Segoe UI Semibold"/>
                </a:rPr>
                <a:t>Microsoft</a:t>
              </a:r>
              <a:br>
                <a:rPr lang="en-US" sz="1125" spc="-30">
                  <a:solidFill>
                    <a:schemeClr val="accent1"/>
                  </a:solidFill>
                  <a:latin typeface="Segoe UI Semibold" panose="020B0702040204020203" pitchFamily="34" charset="0"/>
                  <a:cs typeface="Segoe UI Semibold" panose="020B0702040204020203" pitchFamily="34" charset="0"/>
                </a:rPr>
              </a:br>
              <a:r>
                <a:rPr lang="en-US" sz="1125" spc="-30">
                  <a:solidFill>
                    <a:schemeClr val="accent1"/>
                  </a:solidFill>
                  <a:latin typeface="Segoe UI Semibold"/>
                  <a:cs typeface="Segoe UI Semibold"/>
                </a:rPr>
                <a:t>Azure AD</a:t>
              </a:r>
            </a:p>
          </p:txBody>
        </p:sp>
        <p:sp>
          <p:nvSpPr>
            <p:cNvPr id="85" name="TextBox 84">
              <a:extLst>
                <a:ext uri="{FF2B5EF4-FFF2-40B4-BE49-F238E27FC236}">
                  <a16:creationId xmlns:a16="http://schemas.microsoft.com/office/drawing/2014/main" id="{E3791102-F87D-4DCD-B5D8-6BD2937551E6}"/>
                </a:ext>
              </a:extLst>
            </p:cNvPr>
            <p:cNvSpPr txBox="1"/>
            <p:nvPr/>
          </p:nvSpPr>
          <p:spPr>
            <a:xfrm>
              <a:off x="469922" y="3756022"/>
              <a:ext cx="1308734" cy="311624"/>
            </a:xfrm>
            <a:prstGeom prst="rect">
              <a:avLst/>
            </a:prstGeom>
            <a:noFill/>
          </p:spPr>
          <p:txBody>
            <a:bodyPr wrap="square" lIns="0" tIns="0" rIns="0" bIns="0" rtlCol="0">
              <a:spAutoFit/>
            </a:bodyPr>
            <a:lstStyle/>
            <a:p>
              <a:pPr algn="ctr" defTabSz="932216">
                <a:lnSpc>
                  <a:spcPct val="90000"/>
                </a:lnSpc>
                <a:spcAft>
                  <a:spcPts val="600"/>
                </a:spcAft>
                <a:defRPr/>
              </a:pPr>
              <a:r>
                <a:rPr lang="en-US" sz="1125" spc="-30">
                  <a:solidFill>
                    <a:schemeClr val="accent1"/>
                  </a:solidFill>
                  <a:latin typeface="Segoe UI Semibold" panose="020B0702040204020203" pitchFamily="34" charset="0"/>
                  <a:cs typeface="Segoe UI Semibold" panose="020B0702040204020203" pitchFamily="34" charset="0"/>
                </a:rPr>
                <a:t>Microsoft Endpoint </a:t>
              </a:r>
              <a:br>
                <a:rPr lang="en-US" sz="1125" spc="-30">
                  <a:solidFill>
                    <a:schemeClr val="accent1"/>
                  </a:solidFill>
                  <a:latin typeface="Segoe UI Semibold" panose="020B0702040204020203" pitchFamily="34" charset="0"/>
                  <a:cs typeface="Segoe UI Semibold" panose="020B0702040204020203" pitchFamily="34" charset="0"/>
                </a:rPr>
              </a:br>
              <a:r>
                <a:rPr lang="en-US" sz="1125" spc="-30">
                  <a:solidFill>
                    <a:schemeClr val="accent1"/>
                  </a:solidFill>
                  <a:latin typeface="Segoe UI Semibold" panose="020B0702040204020203" pitchFamily="34" charset="0"/>
                  <a:cs typeface="Segoe UI Semibold" panose="020B0702040204020203" pitchFamily="34" charset="0"/>
                </a:rPr>
                <a:t>Manager</a:t>
              </a:r>
            </a:p>
          </p:txBody>
        </p:sp>
        <p:sp>
          <p:nvSpPr>
            <p:cNvPr id="96" name="TextBox 95">
              <a:extLst>
                <a:ext uri="{FF2B5EF4-FFF2-40B4-BE49-F238E27FC236}">
                  <a16:creationId xmlns:a16="http://schemas.microsoft.com/office/drawing/2014/main" id="{B2636941-6ED8-4C47-8C8E-0647A21F11E4}"/>
                </a:ext>
              </a:extLst>
            </p:cNvPr>
            <p:cNvSpPr txBox="1"/>
            <p:nvPr/>
          </p:nvSpPr>
          <p:spPr>
            <a:xfrm>
              <a:off x="2488729" y="1399223"/>
              <a:ext cx="1184686" cy="367003"/>
            </a:xfrm>
            <a:prstGeom prst="rect">
              <a:avLst/>
            </a:prstGeom>
            <a:solidFill>
              <a:schemeClr val="bg1"/>
            </a:solidFill>
          </p:spPr>
          <p:txBody>
            <a:bodyPr wrap="square" lIns="68570" tIns="68570" rIns="68570" bIns="68570"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Resource directs to AAD for auth</a:t>
              </a:r>
            </a:p>
          </p:txBody>
        </p:sp>
        <p:grpSp>
          <p:nvGrpSpPr>
            <p:cNvPr id="116" name="Group 115">
              <a:extLst>
                <a:ext uri="{FF2B5EF4-FFF2-40B4-BE49-F238E27FC236}">
                  <a16:creationId xmlns:a16="http://schemas.microsoft.com/office/drawing/2014/main" id="{20AA4C84-61A6-4596-B6EA-2D9535F0A42C}"/>
                </a:ext>
              </a:extLst>
            </p:cNvPr>
            <p:cNvGrpSpPr/>
            <p:nvPr/>
          </p:nvGrpSpPr>
          <p:grpSpPr>
            <a:xfrm>
              <a:off x="6911288" y="152520"/>
              <a:ext cx="660840" cy="660840"/>
              <a:chOff x="7017394" y="966860"/>
              <a:chExt cx="1002445" cy="1002445"/>
            </a:xfrm>
          </p:grpSpPr>
          <p:sp>
            <p:nvSpPr>
              <p:cNvPr id="119" name="Oval 118">
                <a:extLst>
                  <a:ext uri="{FF2B5EF4-FFF2-40B4-BE49-F238E27FC236}">
                    <a16:creationId xmlns:a16="http://schemas.microsoft.com/office/drawing/2014/main" id="{643658B0-3F90-4274-834A-ACACF32176B6}"/>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20" name="Graphic 119">
                <a:extLst>
                  <a:ext uri="{FF2B5EF4-FFF2-40B4-BE49-F238E27FC236}">
                    <a16:creationId xmlns:a16="http://schemas.microsoft.com/office/drawing/2014/main" id="{CE14D9A2-798F-42DB-89B6-1EAF4F22B5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5012" y="1273644"/>
                <a:ext cx="447208" cy="388876"/>
              </a:xfrm>
              <a:prstGeom prst="rect">
                <a:avLst/>
              </a:prstGeom>
            </p:spPr>
          </p:pic>
        </p:grpSp>
        <p:sp>
          <p:nvSpPr>
            <p:cNvPr id="99" name="TextBox 98">
              <a:extLst>
                <a:ext uri="{FF2B5EF4-FFF2-40B4-BE49-F238E27FC236}">
                  <a16:creationId xmlns:a16="http://schemas.microsoft.com/office/drawing/2014/main" id="{2A3D8F79-1470-4E37-8816-B8D7A7317E48}"/>
                </a:ext>
              </a:extLst>
            </p:cNvPr>
            <p:cNvSpPr txBox="1"/>
            <p:nvPr/>
          </p:nvSpPr>
          <p:spPr>
            <a:xfrm>
              <a:off x="5842104" y="1387736"/>
              <a:ext cx="880885" cy="450093"/>
            </a:xfrm>
            <a:prstGeom prst="rect">
              <a:avLst/>
            </a:prstGeom>
            <a:solidFill>
              <a:schemeClr val="bg1"/>
            </a:solidFill>
          </p:spPr>
          <p:txBody>
            <a:bodyPr wrap="square" lIns="68570" tIns="109713" rIns="68570" bIns="109713" rtlCol="0">
              <a:spAutoFit/>
            </a:bodyPr>
            <a:lstStyle/>
            <a:p>
              <a:pPr algn="ctr" defTabSz="685644">
                <a:lnSpc>
                  <a:spcPct val="90000"/>
                </a:lnSpc>
                <a:spcAft>
                  <a:spcPts val="900"/>
                </a:spcAft>
              </a:pPr>
              <a:r>
                <a:rPr lang="en-US" sz="825">
                  <a:gradFill>
                    <a:gsLst>
                      <a:gs pos="47000">
                        <a:srgbClr val="282828"/>
                      </a:gs>
                      <a:gs pos="100000">
                        <a:srgbClr val="282828"/>
                      </a:gs>
                    </a:gsLst>
                    <a:lin ang="0" scaled="1"/>
                  </a:gradFill>
                  <a:latin typeface="Segoe UI Semibold"/>
                  <a:cs typeface="Segoe UI Semibold"/>
                </a:rPr>
                <a:t>Route through CASB</a:t>
              </a:r>
            </a:p>
          </p:txBody>
        </p:sp>
        <p:grpSp>
          <p:nvGrpSpPr>
            <p:cNvPr id="110" name="Group 109">
              <a:extLst>
                <a:ext uri="{FF2B5EF4-FFF2-40B4-BE49-F238E27FC236}">
                  <a16:creationId xmlns:a16="http://schemas.microsoft.com/office/drawing/2014/main" id="{91EA03EE-3BDE-47DF-BB8B-23A87AE3632B}"/>
                </a:ext>
              </a:extLst>
            </p:cNvPr>
            <p:cNvGrpSpPr/>
            <p:nvPr/>
          </p:nvGrpSpPr>
          <p:grpSpPr>
            <a:xfrm>
              <a:off x="6911288" y="1256684"/>
              <a:ext cx="660840" cy="660840"/>
              <a:chOff x="8046234" y="2294010"/>
              <a:chExt cx="1002445" cy="1002445"/>
            </a:xfrm>
          </p:grpSpPr>
          <p:sp>
            <p:nvSpPr>
              <p:cNvPr id="111" name="Oval 110">
                <a:extLst>
                  <a:ext uri="{FF2B5EF4-FFF2-40B4-BE49-F238E27FC236}">
                    <a16:creationId xmlns:a16="http://schemas.microsoft.com/office/drawing/2014/main" id="{28B4A716-68F2-4C96-BDC9-E5AA38FBE234}"/>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2" name="Group 111">
                <a:extLst>
                  <a:ext uri="{FF2B5EF4-FFF2-40B4-BE49-F238E27FC236}">
                    <a16:creationId xmlns:a16="http://schemas.microsoft.com/office/drawing/2014/main" id="{C5C4E3BF-51B4-42DF-9388-A42B45B01C8C}"/>
                  </a:ext>
                </a:extLst>
              </p:cNvPr>
              <p:cNvGrpSpPr/>
              <p:nvPr/>
            </p:nvGrpSpPr>
            <p:grpSpPr>
              <a:xfrm>
                <a:off x="8340067" y="2626254"/>
                <a:ext cx="414778" cy="337787"/>
                <a:chOff x="19906669" y="4851200"/>
                <a:chExt cx="362764" cy="295432"/>
              </a:xfrm>
            </p:grpSpPr>
            <p:sp>
              <p:nvSpPr>
                <p:cNvPr id="113" name="Freeform 161">
                  <a:extLst>
                    <a:ext uri="{FF2B5EF4-FFF2-40B4-BE49-F238E27FC236}">
                      <a16:creationId xmlns:a16="http://schemas.microsoft.com/office/drawing/2014/main" id="{A49141BB-66FB-481D-85AF-6436F0388E1C}"/>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82284" tIns="41142" rIns="82284" bIns="41142" numCol="1" anchor="t" anchorCtr="0" compatLnSpc="1">
                  <a:prstTxWarp prst="textNoShape">
                    <a:avLst/>
                  </a:prstTxWarp>
                </a:bodyPr>
                <a:lstStyle/>
                <a:p>
                  <a:pPr defTabSz="699422">
                    <a:defRPr/>
                  </a:pPr>
                  <a:endParaRPr lang="en-US" sz="1350">
                    <a:solidFill>
                      <a:srgbClr val="3C3C41"/>
                    </a:solidFill>
                    <a:latin typeface="Segoe UI"/>
                  </a:endParaRPr>
                </a:p>
              </p:txBody>
            </p:sp>
            <p:sp>
              <p:nvSpPr>
                <p:cNvPr id="114" name="Freeform 163">
                  <a:extLst>
                    <a:ext uri="{FF2B5EF4-FFF2-40B4-BE49-F238E27FC236}">
                      <a16:creationId xmlns:a16="http://schemas.microsoft.com/office/drawing/2014/main" id="{25FC0283-AE4E-4ABC-B0F1-E331CC318058}"/>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82284" tIns="41142" rIns="82284" bIns="41142" numCol="1" anchor="t" anchorCtr="0" compatLnSpc="1">
                  <a:prstTxWarp prst="textNoShape">
                    <a:avLst/>
                  </a:prstTxWarp>
                </a:bodyPr>
                <a:lstStyle/>
                <a:p>
                  <a:pPr defTabSz="699422">
                    <a:defRPr/>
                  </a:pPr>
                  <a:endParaRPr lang="en-US" sz="1350">
                    <a:solidFill>
                      <a:srgbClr val="3C3C41"/>
                    </a:solidFill>
                    <a:latin typeface="Segoe UI"/>
                  </a:endParaRPr>
                </a:p>
              </p:txBody>
            </p:sp>
          </p:grpSp>
        </p:grpSp>
        <p:grpSp>
          <p:nvGrpSpPr>
            <p:cNvPr id="127" name="Group 126">
              <a:extLst>
                <a:ext uri="{FF2B5EF4-FFF2-40B4-BE49-F238E27FC236}">
                  <a16:creationId xmlns:a16="http://schemas.microsoft.com/office/drawing/2014/main" id="{69DE66D6-E90E-4FE1-B353-471B180D195E}"/>
                </a:ext>
              </a:extLst>
            </p:cNvPr>
            <p:cNvGrpSpPr/>
            <p:nvPr/>
          </p:nvGrpSpPr>
          <p:grpSpPr>
            <a:xfrm>
              <a:off x="6911288" y="2360848"/>
              <a:ext cx="660840" cy="660840"/>
              <a:chOff x="8046234" y="3992399"/>
              <a:chExt cx="1002445" cy="1002445"/>
            </a:xfrm>
          </p:grpSpPr>
          <p:sp>
            <p:nvSpPr>
              <p:cNvPr id="128" name="Oval 127">
                <a:extLst>
                  <a:ext uri="{FF2B5EF4-FFF2-40B4-BE49-F238E27FC236}">
                    <a16:creationId xmlns:a16="http://schemas.microsoft.com/office/drawing/2014/main" id="{C6F0DB12-DB7E-4DBB-A506-2894110C329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29" name="Group 4">
                <a:extLst>
                  <a:ext uri="{FF2B5EF4-FFF2-40B4-BE49-F238E27FC236}">
                    <a16:creationId xmlns:a16="http://schemas.microsoft.com/office/drawing/2014/main" id="{808D70AB-22CE-4CF5-BA89-5BBB43D87D68}"/>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30" name="Freeform 5">
                  <a:extLst>
                    <a:ext uri="{FF2B5EF4-FFF2-40B4-BE49-F238E27FC236}">
                      <a16:creationId xmlns:a16="http://schemas.microsoft.com/office/drawing/2014/main" id="{4F7E0433-D01F-4658-B393-B7B6716AAF1D}"/>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68570" tIns="34285" rIns="68570" bIns="34285" numCol="1" anchor="t" anchorCtr="0" compatLnSpc="1">
                  <a:prstTxWarp prst="textNoShape">
                    <a:avLst/>
                  </a:prstTxWarp>
                </a:bodyPr>
                <a:lstStyle/>
                <a:p>
                  <a:pPr defTabSz="699422">
                    <a:defRPr/>
                  </a:pPr>
                  <a:endParaRPr lang="en-US" sz="1350">
                    <a:solidFill>
                      <a:srgbClr val="282828"/>
                    </a:solidFill>
                    <a:latin typeface="Segoe UI"/>
                  </a:endParaRPr>
                </a:p>
              </p:txBody>
            </p:sp>
            <p:sp>
              <p:nvSpPr>
                <p:cNvPr id="131" name="Freeform 6">
                  <a:extLst>
                    <a:ext uri="{FF2B5EF4-FFF2-40B4-BE49-F238E27FC236}">
                      <a16:creationId xmlns:a16="http://schemas.microsoft.com/office/drawing/2014/main" id="{EBA08778-CAC4-4788-B673-D0D7F27BB361}"/>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68570" tIns="34285" rIns="68570" bIns="34285" numCol="1" anchor="t" anchorCtr="0" compatLnSpc="1">
                  <a:prstTxWarp prst="textNoShape">
                    <a:avLst/>
                  </a:prstTxWarp>
                </a:bodyPr>
                <a:lstStyle/>
                <a:p>
                  <a:pPr defTabSz="699422">
                    <a:defRPr/>
                  </a:pPr>
                  <a:endParaRPr lang="en-US" sz="1350">
                    <a:solidFill>
                      <a:srgbClr val="282828"/>
                    </a:solidFill>
                    <a:latin typeface="Segoe UI"/>
                  </a:endParaRPr>
                </a:p>
              </p:txBody>
            </p:sp>
            <p:sp>
              <p:nvSpPr>
                <p:cNvPr id="132" name="Freeform 7">
                  <a:extLst>
                    <a:ext uri="{FF2B5EF4-FFF2-40B4-BE49-F238E27FC236}">
                      <a16:creationId xmlns:a16="http://schemas.microsoft.com/office/drawing/2014/main" id="{8CC77FFA-B030-418A-A356-B557F1BE845C}"/>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68570" tIns="34285" rIns="68570" bIns="34285" numCol="1" anchor="t" anchorCtr="0" compatLnSpc="1">
                  <a:prstTxWarp prst="textNoShape">
                    <a:avLst/>
                  </a:prstTxWarp>
                </a:bodyPr>
                <a:lstStyle/>
                <a:p>
                  <a:pPr defTabSz="699422">
                    <a:defRPr/>
                  </a:pPr>
                  <a:endParaRPr lang="en-US" sz="1350">
                    <a:solidFill>
                      <a:srgbClr val="282828"/>
                    </a:solidFill>
                    <a:latin typeface="Segoe UI"/>
                  </a:endParaRPr>
                </a:p>
              </p:txBody>
            </p:sp>
            <p:sp>
              <p:nvSpPr>
                <p:cNvPr id="133" name="Freeform 8">
                  <a:extLst>
                    <a:ext uri="{FF2B5EF4-FFF2-40B4-BE49-F238E27FC236}">
                      <a16:creationId xmlns:a16="http://schemas.microsoft.com/office/drawing/2014/main" id="{1A1A721B-8258-4FDF-9E5C-D01B5FAC07AF}"/>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68570" tIns="34285" rIns="68570" bIns="34285" numCol="1" anchor="t" anchorCtr="0" compatLnSpc="1">
                  <a:prstTxWarp prst="textNoShape">
                    <a:avLst/>
                  </a:prstTxWarp>
                </a:bodyPr>
                <a:lstStyle/>
                <a:p>
                  <a:pPr defTabSz="699422">
                    <a:defRPr/>
                  </a:pPr>
                  <a:endParaRPr lang="en-US" sz="1350">
                    <a:solidFill>
                      <a:srgbClr val="282828"/>
                    </a:solidFill>
                    <a:latin typeface="Segoe UI"/>
                  </a:endParaRPr>
                </a:p>
              </p:txBody>
            </p:sp>
          </p:grpSp>
        </p:grpSp>
        <p:grpSp>
          <p:nvGrpSpPr>
            <p:cNvPr id="134" name="Group 133">
              <a:extLst>
                <a:ext uri="{FF2B5EF4-FFF2-40B4-BE49-F238E27FC236}">
                  <a16:creationId xmlns:a16="http://schemas.microsoft.com/office/drawing/2014/main" id="{5B9969AF-E5C1-4819-84EE-0935AC1686FE}"/>
                </a:ext>
              </a:extLst>
            </p:cNvPr>
            <p:cNvGrpSpPr/>
            <p:nvPr/>
          </p:nvGrpSpPr>
          <p:grpSpPr>
            <a:xfrm>
              <a:off x="6911288" y="3465011"/>
              <a:ext cx="660840" cy="660840"/>
              <a:chOff x="7017394" y="5358871"/>
              <a:chExt cx="1002445" cy="1002445"/>
            </a:xfrm>
          </p:grpSpPr>
          <p:sp>
            <p:nvSpPr>
              <p:cNvPr id="135" name="Oval 134">
                <a:extLst>
                  <a:ext uri="{FF2B5EF4-FFF2-40B4-BE49-F238E27FC236}">
                    <a16:creationId xmlns:a16="http://schemas.microsoft.com/office/drawing/2014/main" id="{AB12647B-ED41-4E17-B7AF-7A8159494779}"/>
                  </a:ext>
                </a:extLst>
              </p:cNvPr>
              <p:cNvSpPr/>
              <p:nvPr/>
            </p:nvSpPr>
            <p:spPr bwMode="auto">
              <a:xfrm>
                <a:off x="7017394" y="535887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88">
                  <a:spcBef>
                    <a:spcPct val="0"/>
                  </a:spcBef>
                  <a:spcAft>
                    <a:spcPts val="899"/>
                  </a:spcAft>
                </a:pPr>
                <a:endParaRPr lang="en-US" sz="1223"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36" name="Picture 135">
                <a:extLst>
                  <a:ext uri="{FF2B5EF4-FFF2-40B4-BE49-F238E27FC236}">
                    <a16:creationId xmlns:a16="http://schemas.microsoft.com/office/drawing/2014/main" id="{7BF77DC9-56FB-4793-9958-25C33D77EBA0}"/>
                  </a:ext>
                </a:extLst>
              </p:cNvPr>
              <p:cNvPicPr>
                <a:picLocks noChangeAspect="1"/>
              </p:cNvPicPr>
              <p:nvPr/>
            </p:nvPicPr>
            <p:blipFill>
              <a:blip r:embed="rId7"/>
              <a:stretch>
                <a:fillRect/>
              </a:stretch>
            </p:blipFill>
            <p:spPr>
              <a:xfrm>
                <a:off x="7289201" y="5630678"/>
                <a:ext cx="458831" cy="458831"/>
              </a:xfrm>
              <a:prstGeom prst="rect">
                <a:avLst/>
              </a:prstGeom>
            </p:spPr>
          </p:pic>
        </p:grpSp>
        <p:sp>
          <p:nvSpPr>
            <p:cNvPr id="100" name="TextBox 99">
              <a:extLst>
                <a:ext uri="{FF2B5EF4-FFF2-40B4-BE49-F238E27FC236}">
                  <a16:creationId xmlns:a16="http://schemas.microsoft.com/office/drawing/2014/main" id="{F73D5E46-FE7C-4065-80CA-6963F7A5D0D3}"/>
                </a:ext>
              </a:extLst>
            </p:cNvPr>
            <p:cNvSpPr txBox="1"/>
            <p:nvPr/>
          </p:nvSpPr>
          <p:spPr>
            <a:xfrm>
              <a:off x="3671510" y="4155623"/>
              <a:ext cx="1784555" cy="311624"/>
            </a:xfrm>
            <a:prstGeom prst="rect">
              <a:avLst/>
            </a:prstGeom>
            <a:noFill/>
          </p:spPr>
          <p:txBody>
            <a:bodyPr wrap="square" lIns="0" tIns="0" rIns="0" bIns="0" rtlCol="0">
              <a:spAutoFit/>
            </a:bodyPr>
            <a:lstStyle/>
            <a:p>
              <a:pPr algn="ctr" defTabSz="932216">
                <a:lnSpc>
                  <a:spcPct val="90000"/>
                </a:lnSpc>
                <a:spcAft>
                  <a:spcPts val="600"/>
                </a:spcAft>
                <a:defRPr/>
              </a:pPr>
              <a:r>
                <a:rPr lang="en-US" sz="1125" spc="-30">
                  <a:solidFill>
                    <a:schemeClr val="accent1"/>
                  </a:solidFill>
                  <a:latin typeface="Segoe UI Semibold" panose="020B0702040204020203" pitchFamily="34" charset="0"/>
                  <a:cs typeface="Segoe UI Semibold" panose="020B0702040204020203" pitchFamily="34" charset="0"/>
                </a:rPr>
                <a:t>Microsoft Sentinel and</a:t>
              </a:r>
              <a:br>
                <a:rPr lang="en-US" sz="1125" spc="-30">
                  <a:solidFill>
                    <a:schemeClr val="accent1"/>
                  </a:solidFill>
                  <a:latin typeface="Segoe UI Semibold" panose="020B0702040204020203" pitchFamily="34" charset="0"/>
                  <a:cs typeface="Segoe UI Semibold" panose="020B0702040204020203" pitchFamily="34" charset="0"/>
                </a:rPr>
              </a:br>
              <a:r>
                <a:rPr lang="en-US" sz="1125" spc="-30">
                  <a:solidFill>
                    <a:schemeClr val="accent1"/>
                  </a:solidFill>
                  <a:latin typeface="Segoe UI Semibold" panose="020B0702040204020203" pitchFamily="34" charset="0"/>
                  <a:cs typeface="Segoe UI Semibold" panose="020B0702040204020203" pitchFamily="34" charset="0"/>
                </a:rPr>
                <a:t>Microsoft Defender XDR</a:t>
              </a:r>
            </a:p>
          </p:txBody>
        </p:sp>
        <p:sp>
          <p:nvSpPr>
            <p:cNvPr id="101" name="Freeform: Shape 100">
              <a:extLst>
                <a:ext uri="{FF2B5EF4-FFF2-40B4-BE49-F238E27FC236}">
                  <a16:creationId xmlns:a16="http://schemas.microsoft.com/office/drawing/2014/main" id="{11B39449-87BD-4433-BD2A-4162D49E68E6}"/>
                </a:ext>
              </a:extLst>
            </p:cNvPr>
            <p:cNvSpPr/>
            <p:nvPr/>
          </p:nvSpPr>
          <p:spPr bwMode="auto">
            <a:xfrm rot="10800000">
              <a:off x="425598" y="3510047"/>
              <a:ext cx="1397382" cy="632705"/>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sp>
          <p:nvSpPr>
            <p:cNvPr id="105" name="Freeform: Shape 104">
              <a:extLst>
                <a:ext uri="{FF2B5EF4-FFF2-40B4-BE49-F238E27FC236}">
                  <a16:creationId xmlns:a16="http://schemas.microsoft.com/office/drawing/2014/main" id="{3F1BD455-1C8E-4C1E-BFF5-F7E3FE42959A}"/>
                </a:ext>
              </a:extLst>
            </p:cNvPr>
            <p:cNvSpPr/>
            <p:nvPr/>
          </p:nvSpPr>
          <p:spPr bwMode="auto">
            <a:xfrm>
              <a:off x="3659296" y="3897978"/>
              <a:ext cx="1809407" cy="626951"/>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sp>
          <p:nvSpPr>
            <p:cNvPr id="80" name="TextBox 79">
              <a:extLst>
                <a:ext uri="{FF2B5EF4-FFF2-40B4-BE49-F238E27FC236}">
                  <a16:creationId xmlns:a16="http://schemas.microsoft.com/office/drawing/2014/main" id="{B745E815-51C0-42C9-9259-5EF539881264}"/>
                </a:ext>
              </a:extLst>
            </p:cNvPr>
            <p:cNvSpPr txBox="1"/>
            <p:nvPr/>
          </p:nvSpPr>
          <p:spPr>
            <a:xfrm>
              <a:off x="7491668" y="2019397"/>
              <a:ext cx="1308794" cy="311624"/>
            </a:xfrm>
            <a:prstGeom prst="rect">
              <a:avLst/>
            </a:prstGeom>
            <a:noFill/>
          </p:spPr>
          <p:txBody>
            <a:bodyPr wrap="square" lIns="0" tIns="0" rIns="0" bIns="0" rtlCol="0">
              <a:spAutoFit/>
            </a:bodyPr>
            <a:lstStyle/>
            <a:p>
              <a:pPr algn="ctr" defTabSz="932216">
                <a:lnSpc>
                  <a:spcPct val="90000"/>
                </a:lnSpc>
                <a:spcAft>
                  <a:spcPts val="600"/>
                </a:spcAft>
                <a:defRPr/>
              </a:pPr>
              <a:r>
                <a:rPr lang="en-US" sz="1125" spc="-30">
                  <a:solidFill>
                    <a:schemeClr val="accent1"/>
                  </a:solidFill>
                  <a:latin typeface="Segoe UI Semibold" panose="020B0702040204020203" pitchFamily="34" charset="0"/>
                  <a:cs typeface="Segoe UI Semibold" panose="020B0702040204020203" pitchFamily="34" charset="0"/>
                </a:rPr>
                <a:t>Microsoft Defender for Cloud Apps</a:t>
              </a:r>
            </a:p>
          </p:txBody>
        </p:sp>
        <p:sp>
          <p:nvSpPr>
            <p:cNvPr id="92" name="Freeform: Shape 91">
              <a:extLst>
                <a:ext uri="{FF2B5EF4-FFF2-40B4-BE49-F238E27FC236}">
                  <a16:creationId xmlns:a16="http://schemas.microsoft.com/office/drawing/2014/main" id="{8663462B-A346-4D4C-AC9B-C4CE27279814}"/>
                </a:ext>
              </a:extLst>
            </p:cNvPr>
            <p:cNvSpPr/>
            <p:nvPr/>
          </p:nvSpPr>
          <p:spPr bwMode="auto">
            <a:xfrm>
              <a:off x="7458446" y="1770240"/>
              <a:ext cx="1397382" cy="639802"/>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cs typeface="Segoe UI" pitchFamily="34" charset="0"/>
              </a:endParaRPr>
            </a:p>
          </p:txBody>
        </p:sp>
        <p:sp>
          <p:nvSpPr>
            <p:cNvPr id="2" name="Rectangle 1">
              <a:extLst>
                <a:ext uri="{FF2B5EF4-FFF2-40B4-BE49-F238E27FC236}">
                  <a16:creationId xmlns:a16="http://schemas.microsoft.com/office/drawing/2014/main" id="{407B1F39-89FE-4BC8-D4C4-0319EABC4AD0}"/>
                </a:ext>
              </a:extLst>
            </p:cNvPr>
            <p:cNvSpPr/>
            <p:nvPr/>
          </p:nvSpPr>
          <p:spPr bwMode="auto">
            <a:xfrm>
              <a:off x="20630" y="1994007"/>
              <a:ext cx="1902503" cy="6972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defTabSz="699354"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Verify explicitly</a:t>
              </a:r>
            </a:p>
            <a:p>
              <a:pPr marL="257175" indent="-257175" defTabSz="699354"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Use least privilege</a:t>
              </a:r>
            </a:p>
            <a:p>
              <a:pPr marL="257175" indent="-257175" defTabSz="699354"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Assume breach</a:t>
              </a:r>
            </a:p>
          </p:txBody>
        </p:sp>
      </p:grpSp>
      <p:sp>
        <p:nvSpPr>
          <p:cNvPr id="3" name="Title 2">
            <a:extLst>
              <a:ext uri="{FF2B5EF4-FFF2-40B4-BE49-F238E27FC236}">
                <a16:creationId xmlns:a16="http://schemas.microsoft.com/office/drawing/2014/main" id="{7A910522-6A74-5322-9829-40E9A3D95FB9}"/>
              </a:ext>
            </a:extLst>
          </p:cNvPr>
          <p:cNvSpPr>
            <a:spLocks noGrp="1"/>
          </p:cNvSpPr>
          <p:nvPr>
            <p:ph type="title"/>
          </p:nvPr>
        </p:nvSpPr>
        <p:spPr/>
        <p:txBody>
          <a:bodyPr/>
          <a:lstStyle/>
          <a:p>
            <a:r>
              <a:rPr lang="en-US" dirty="0"/>
              <a:t>Zero Trust</a:t>
            </a:r>
          </a:p>
        </p:txBody>
      </p:sp>
    </p:spTree>
    <p:extLst>
      <p:ext uri="{BB962C8B-B14F-4D97-AF65-F5344CB8AC3E}">
        <p14:creationId xmlns:p14="http://schemas.microsoft.com/office/powerpoint/2010/main" val="378998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1BAC-B8EB-4FD8-8397-E2FE36601D18}"/>
              </a:ext>
            </a:extLst>
          </p:cNvPr>
          <p:cNvSpPr>
            <a:spLocks noGrp="1"/>
          </p:cNvSpPr>
          <p:nvPr>
            <p:ph type="title"/>
          </p:nvPr>
        </p:nvSpPr>
        <p:spPr/>
        <p:txBody>
          <a:bodyPr/>
          <a:lstStyle/>
          <a:p>
            <a:r>
              <a:rPr lang="en-US" dirty="0"/>
              <a:t>Identity is the control plane</a:t>
            </a:r>
          </a:p>
        </p:txBody>
      </p:sp>
      <p:grpSp>
        <p:nvGrpSpPr>
          <p:cNvPr id="20" name="Group 19">
            <a:extLst>
              <a:ext uri="{FF2B5EF4-FFF2-40B4-BE49-F238E27FC236}">
                <a16:creationId xmlns:a16="http://schemas.microsoft.com/office/drawing/2014/main" id="{1026F744-F7CF-06A0-BE33-AD6C7B099FFB}"/>
              </a:ext>
            </a:extLst>
          </p:cNvPr>
          <p:cNvGrpSpPr/>
          <p:nvPr/>
        </p:nvGrpSpPr>
        <p:grpSpPr>
          <a:xfrm>
            <a:off x="530295" y="897171"/>
            <a:ext cx="8094780" cy="3420721"/>
            <a:chOff x="707060" y="1827299"/>
            <a:chExt cx="10793040" cy="4560961"/>
          </a:xfrm>
        </p:grpSpPr>
        <p:grpSp>
          <p:nvGrpSpPr>
            <p:cNvPr id="193" name="Group 192">
              <a:extLst>
                <a:ext uri="{FF2B5EF4-FFF2-40B4-BE49-F238E27FC236}">
                  <a16:creationId xmlns:a16="http://schemas.microsoft.com/office/drawing/2014/main" id="{CCB6151D-5C3B-4A2D-8277-066F5D8497AB}"/>
                </a:ext>
                <a:ext uri="{C183D7F6-B498-43B3-948B-1728B52AA6E4}">
                  <adec:decorative xmlns:adec="http://schemas.microsoft.com/office/drawing/2017/decorative" val="1"/>
                </a:ext>
              </a:extLst>
            </p:cNvPr>
            <p:cNvGrpSpPr/>
            <p:nvPr/>
          </p:nvGrpSpPr>
          <p:grpSpPr>
            <a:xfrm>
              <a:off x="1217785" y="2580383"/>
              <a:ext cx="9093595" cy="3241003"/>
              <a:chOff x="913339" y="1962997"/>
              <a:chExt cx="6820196" cy="2430752"/>
            </a:xfrm>
            <a:effectLst/>
          </p:grpSpPr>
          <p:cxnSp>
            <p:nvCxnSpPr>
              <p:cNvPr id="194" name="Straight Connector 193">
                <a:extLst>
                  <a:ext uri="{FF2B5EF4-FFF2-40B4-BE49-F238E27FC236}">
                    <a16:creationId xmlns:a16="http://schemas.microsoft.com/office/drawing/2014/main" id="{4FDCD22A-0746-4075-B144-16A75A78C80D}"/>
                  </a:ext>
                </a:extLst>
              </p:cNvPr>
              <p:cNvCxnSpPr>
                <a:cxnSpLocks/>
              </p:cNvCxnSpPr>
              <p:nvPr/>
            </p:nvCxnSpPr>
            <p:spPr>
              <a:xfrm flipV="1">
                <a:off x="1777377" y="3437677"/>
                <a:ext cx="2198056" cy="71247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722AD16-013C-4D6E-8532-978A20267CE4}"/>
                  </a:ext>
                </a:extLst>
              </p:cNvPr>
              <p:cNvCxnSpPr>
                <a:cxnSpLocks/>
              </p:cNvCxnSpPr>
              <p:nvPr/>
            </p:nvCxnSpPr>
            <p:spPr>
              <a:xfrm flipV="1">
                <a:off x="2680138" y="3333229"/>
                <a:ext cx="1365994" cy="183927"/>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753534B-5CC8-4653-9978-E4E666F910A4}"/>
                  </a:ext>
                </a:extLst>
              </p:cNvPr>
              <p:cNvCxnSpPr>
                <a:cxnSpLocks/>
              </p:cNvCxnSpPr>
              <p:nvPr/>
            </p:nvCxnSpPr>
            <p:spPr>
              <a:xfrm>
                <a:off x="2992780" y="2681684"/>
                <a:ext cx="1189831" cy="42972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A1E926F-B388-4645-B919-FED96C295D5D}"/>
                  </a:ext>
                </a:extLst>
              </p:cNvPr>
              <p:cNvCxnSpPr/>
              <p:nvPr/>
            </p:nvCxnSpPr>
            <p:spPr>
              <a:xfrm flipV="1">
                <a:off x="3200825" y="3489452"/>
                <a:ext cx="828557" cy="58425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A839CD-B219-4625-ADB1-E7F211B84B4A}"/>
                  </a:ext>
                </a:extLst>
              </p:cNvPr>
              <p:cNvCxnSpPr>
                <a:cxnSpLocks/>
              </p:cNvCxnSpPr>
              <p:nvPr/>
            </p:nvCxnSpPr>
            <p:spPr>
              <a:xfrm flipV="1">
                <a:off x="3950255" y="3749333"/>
                <a:ext cx="157093" cy="44038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45A430B-1AE6-4500-BD2C-DD638A94FD70}"/>
                  </a:ext>
                </a:extLst>
              </p:cNvPr>
              <p:cNvCxnSpPr>
                <a:cxnSpLocks/>
              </p:cNvCxnSpPr>
              <p:nvPr/>
            </p:nvCxnSpPr>
            <p:spPr>
              <a:xfrm>
                <a:off x="4620962" y="3704384"/>
                <a:ext cx="108048" cy="689365"/>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719BA52-94C3-4954-8BB7-47D8DDC5B3F0}"/>
                  </a:ext>
                </a:extLst>
              </p:cNvPr>
              <p:cNvCxnSpPr/>
              <p:nvPr/>
            </p:nvCxnSpPr>
            <p:spPr>
              <a:xfrm>
                <a:off x="4848857" y="3740207"/>
                <a:ext cx="633871" cy="61040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09FD133F-0F2E-499B-A0C3-018C77F842AF}"/>
                  </a:ext>
                </a:extLst>
              </p:cNvPr>
              <p:cNvCxnSpPr>
                <a:cxnSpLocks/>
              </p:cNvCxnSpPr>
              <p:nvPr/>
            </p:nvCxnSpPr>
            <p:spPr>
              <a:xfrm>
                <a:off x="5028723" y="3628911"/>
                <a:ext cx="2126321" cy="760762"/>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C769BF6-637A-4992-8443-825727D5CF81}"/>
                  </a:ext>
                </a:extLst>
              </p:cNvPr>
              <p:cNvCxnSpPr>
                <a:cxnSpLocks/>
              </p:cNvCxnSpPr>
              <p:nvPr/>
            </p:nvCxnSpPr>
            <p:spPr>
              <a:xfrm flipH="1" flipV="1">
                <a:off x="3799991" y="2289724"/>
                <a:ext cx="307357" cy="53823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DB695D-C1BF-42BC-87A9-C8FB6662AD7E}"/>
                  </a:ext>
                </a:extLst>
              </p:cNvPr>
              <p:cNvCxnSpPr>
                <a:cxnSpLocks/>
              </p:cNvCxnSpPr>
              <p:nvPr/>
            </p:nvCxnSpPr>
            <p:spPr>
              <a:xfrm flipV="1">
                <a:off x="4808206" y="2102920"/>
                <a:ext cx="44863" cy="64270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936F60B-FB7E-49A0-A4AE-63305CC7B7F2}"/>
                  </a:ext>
                </a:extLst>
              </p:cNvPr>
              <p:cNvCxnSpPr/>
              <p:nvPr/>
            </p:nvCxnSpPr>
            <p:spPr>
              <a:xfrm>
                <a:off x="5154428" y="3489446"/>
                <a:ext cx="1206328" cy="252173"/>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6FE7666-C659-4044-9AF7-466EEA2B9378}"/>
                  </a:ext>
                </a:extLst>
              </p:cNvPr>
              <p:cNvCxnSpPr/>
              <p:nvPr/>
            </p:nvCxnSpPr>
            <p:spPr>
              <a:xfrm flipV="1">
                <a:off x="5028723" y="2005479"/>
                <a:ext cx="750729" cy="82247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8FC56C7-F6B5-4E6D-BAF6-08C957BABD76}"/>
                  </a:ext>
                </a:extLst>
              </p:cNvPr>
              <p:cNvCxnSpPr>
                <a:cxnSpLocks/>
              </p:cNvCxnSpPr>
              <p:nvPr/>
            </p:nvCxnSpPr>
            <p:spPr>
              <a:xfrm flipV="1">
                <a:off x="5079442" y="2004522"/>
                <a:ext cx="2147704" cy="99835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561432A-1DE9-44A1-A80B-0C09EDAC2C03}"/>
                  </a:ext>
                </a:extLst>
              </p:cNvPr>
              <p:cNvCxnSpPr>
                <a:cxnSpLocks/>
              </p:cNvCxnSpPr>
              <p:nvPr/>
            </p:nvCxnSpPr>
            <p:spPr>
              <a:xfrm flipV="1">
                <a:off x="5191817" y="2886636"/>
                <a:ext cx="1511303" cy="22477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B70C3B1-8EB9-4850-B943-BB45B910E2A0}"/>
                  </a:ext>
                </a:extLst>
              </p:cNvPr>
              <p:cNvCxnSpPr/>
              <p:nvPr/>
            </p:nvCxnSpPr>
            <p:spPr>
              <a:xfrm>
                <a:off x="5219546" y="3288646"/>
                <a:ext cx="2513989" cy="207378"/>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E567F13-E059-4101-860C-34FDC16D95A4}"/>
                  </a:ext>
                </a:extLst>
              </p:cNvPr>
              <p:cNvCxnSpPr>
                <a:cxnSpLocks/>
              </p:cNvCxnSpPr>
              <p:nvPr/>
            </p:nvCxnSpPr>
            <p:spPr>
              <a:xfrm>
                <a:off x="913339" y="2951591"/>
                <a:ext cx="3173770" cy="33771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F1C9301-A724-46B3-9224-7AA2DE24BC5D}"/>
                  </a:ext>
                </a:extLst>
              </p:cNvPr>
              <p:cNvCxnSpPr>
                <a:cxnSpLocks/>
              </p:cNvCxnSpPr>
              <p:nvPr/>
            </p:nvCxnSpPr>
            <p:spPr>
              <a:xfrm>
                <a:off x="2709187" y="1962997"/>
                <a:ext cx="1392381" cy="100085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08D2772-5A8A-4998-8F44-306E4D99E73E}"/>
                  </a:ext>
                </a:extLst>
              </p:cNvPr>
              <p:cNvCxnSpPr>
                <a:cxnSpLocks/>
              </p:cNvCxnSpPr>
              <p:nvPr/>
            </p:nvCxnSpPr>
            <p:spPr>
              <a:xfrm>
                <a:off x="2303784" y="2723631"/>
                <a:ext cx="1831198" cy="51732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3" name="Freeform 5">
              <a:extLst>
                <a:ext uri="{FF2B5EF4-FFF2-40B4-BE49-F238E27FC236}">
                  <a16:creationId xmlns:a16="http://schemas.microsoft.com/office/drawing/2014/main" id="{9E090CB3-E471-4088-BEF4-72BE853FB72B}"/>
                </a:ext>
              </a:extLst>
            </p:cNvPr>
            <p:cNvSpPr>
              <a:spLocks/>
            </p:cNvSpPr>
            <p:nvPr/>
          </p:nvSpPr>
          <p:spPr bwMode="auto">
            <a:xfrm>
              <a:off x="3921620" y="3283294"/>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226" name="Freeform 5">
              <a:extLst>
                <a:ext uri="{FF2B5EF4-FFF2-40B4-BE49-F238E27FC236}">
                  <a16:creationId xmlns:a16="http://schemas.microsoft.com/office/drawing/2014/main" id="{C478E49E-C2FB-4A37-B2A6-A037ADEB0EF8}"/>
                </a:ext>
              </a:extLst>
            </p:cNvPr>
            <p:cNvSpPr>
              <a:spLocks/>
            </p:cNvSpPr>
            <p:nvPr/>
          </p:nvSpPr>
          <p:spPr bwMode="auto">
            <a:xfrm>
              <a:off x="5011644" y="5549344"/>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233" name="Freeform 5">
              <a:extLst>
                <a:ext uri="{FF2B5EF4-FFF2-40B4-BE49-F238E27FC236}">
                  <a16:creationId xmlns:a16="http://schemas.microsoft.com/office/drawing/2014/main" id="{232949F7-32BF-405C-BF31-7F160049697A}"/>
                </a:ext>
              </a:extLst>
            </p:cNvPr>
            <p:cNvSpPr>
              <a:spLocks/>
            </p:cNvSpPr>
            <p:nvPr/>
          </p:nvSpPr>
          <p:spPr bwMode="auto">
            <a:xfrm>
              <a:off x="3062792" y="4397232"/>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240" name="Oval 239">
              <a:extLst>
                <a:ext uri="{FF2B5EF4-FFF2-40B4-BE49-F238E27FC236}">
                  <a16:creationId xmlns:a16="http://schemas.microsoft.com/office/drawing/2014/main" id="{30E4336E-5758-40B5-9BA0-BA3389D81F3E}"/>
                </a:ext>
              </a:extLst>
            </p:cNvPr>
            <p:cNvSpPr/>
            <p:nvPr/>
          </p:nvSpPr>
          <p:spPr bwMode="auto">
            <a:xfrm>
              <a:off x="8481008" y="4707927"/>
              <a:ext cx="561797" cy="561797"/>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33611" rIns="0" bIns="33611" numCol="1" spcCol="0" rtlCol="0" fromWordArt="0" anchor="ctr" anchorCtr="0" forceAA="0" compatLnSpc="1">
              <a:prstTxWarp prst="textNoShape">
                <a:avLst/>
              </a:prstTxWarp>
              <a:noAutofit/>
            </a:bodyPr>
            <a:lstStyle/>
            <a:p>
              <a:pPr algn="ctr" defTabSz="672029" fontAlgn="base">
                <a:spcBef>
                  <a:spcPct val="0"/>
                </a:spcBef>
                <a:spcAft>
                  <a:spcPct val="0"/>
                </a:spcAft>
                <a:defRPr/>
              </a:pPr>
              <a:endParaRPr lang="en-US" sz="1441" kern="0">
                <a:gradFill>
                  <a:gsLst>
                    <a:gs pos="5439">
                      <a:srgbClr val="F8F8F8"/>
                    </a:gs>
                    <a:gs pos="10000">
                      <a:srgbClr val="F8F8F8"/>
                    </a:gs>
                  </a:gsLst>
                  <a:lin ang="5400000" scaled="0"/>
                </a:gradFill>
                <a:latin typeface="Segoe UI Semilight"/>
              </a:endParaRPr>
            </a:p>
          </p:txBody>
        </p:sp>
        <p:sp>
          <p:nvSpPr>
            <p:cNvPr id="244" name="Freeform 5">
              <a:extLst>
                <a:ext uri="{FF2B5EF4-FFF2-40B4-BE49-F238E27FC236}">
                  <a16:creationId xmlns:a16="http://schemas.microsoft.com/office/drawing/2014/main" id="{990B8C3E-0C61-4774-8D3E-D1F5BD97AD72}"/>
                </a:ext>
              </a:extLst>
            </p:cNvPr>
            <p:cNvSpPr>
              <a:spLocks/>
            </p:cNvSpPr>
            <p:nvPr/>
          </p:nvSpPr>
          <p:spPr bwMode="auto">
            <a:xfrm>
              <a:off x="707060" y="3643146"/>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271" name="Oval 270">
              <a:extLst>
                <a:ext uri="{FF2B5EF4-FFF2-40B4-BE49-F238E27FC236}">
                  <a16:creationId xmlns:a16="http://schemas.microsoft.com/office/drawing/2014/main" id="{A4589D1F-C313-492A-9DAB-679367984347}"/>
                </a:ext>
              </a:extLst>
            </p:cNvPr>
            <p:cNvSpPr/>
            <p:nvPr/>
          </p:nvSpPr>
          <p:spPr bwMode="auto">
            <a:xfrm>
              <a:off x="6215395" y="2256222"/>
              <a:ext cx="510725" cy="510725"/>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33611" rIns="0" bIns="33611" numCol="1" spcCol="0" rtlCol="0" fromWordArt="0" anchor="ctr" anchorCtr="0" forceAA="0" compatLnSpc="1">
              <a:prstTxWarp prst="textNoShape">
                <a:avLst/>
              </a:prstTxWarp>
              <a:noAutofit/>
            </a:bodyPr>
            <a:lstStyle/>
            <a:p>
              <a:pPr algn="ctr" defTabSz="672029" fontAlgn="base">
                <a:spcBef>
                  <a:spcPct val="0"/>
                </a:spcBef>
                <a:spcAft>
                  <a:spcPct val="0"/>
                </a:spcAft>
                <a:defRPr/>
              </a:pPr>
              <a:endParaRPr lang="en-US" sz="1441" kern="0">
                <a:ln>
                  <a:solidFill>
                    <a:sysClr val="windowText" lastClr="000000"/>
                  </a:solidFill>
                </a:ln>
                <a:gradFill>
                  <a:gsLst>
                    <a:gs pos="5439">
                      <a:srgbClr val="F8F8F8"/>
                    </a:gs>
                    <a:gs pos="10000">
                      <a:srgbClr val="F8F8F8"/>
                    </a:gs>
                  </a:gsLst>
                  <a:lin ang="5400000" scaled="0"/>
                </a:gradFill>
                <a:latin typeface="Segoe UI Semilight"/>
              </a:endParaRPr>
            </a:p>
          </p:txBody>
        </p:sp>
        <p:sp>
          <p:nvSpPr>
            <p:cNvPr id="319" name="Freeform 5">
              <a:extLst>
                <a:ext uri="{FF2B5EF4-FFF2-40B4-BE49-F238E27FC236}">
                  <a16:creationId xmlns:a16="http://schemas.microsoft.com/office/drawing/2014/main" id="{B8E6BE47-8DD4-497F-9C98-4253E3143667}"/>
                </a:ext>
                <a:ext uri="{C183D7F6-B498-43B3-948B-1728B52AA6E4}">
                  <adec:decorative xmlns:adec="http://schemas.microsoft.com/office/drawing/2017/decorative" val="1"/>
                </a:ext>
              </a:extLst>
            </p:cNvPr>
            <p:cNvSpPr>
              <a:spLocks/>
            </p:cNvSpPr>
            <p:nvPr/>
          </p:nvSpPr>
          <p:spPr bwMode="auto">
            <a:xfrm>
              <a:off x="8188926" y="5757567"/>
              <a:ext cx="178813" cy="178813"/>
            </a:xfrm>
            <a:prstGeom prst="ellipse">
              <a:avLst/>
            </a:prstGeom>
            <a:solidFill>
              <a:schemeClr val="accent3"/>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21" name="Freeform 5">
              <a:extLst>
                <a:ext uri="{FF2B5EF4-FFF2-40B4-BE49-F238E27FC236}">
                  <a16:creationId xmlns:a16="http://schemas.microsoft.com/office/drawing/2014/main" id="{74788B4B-6C93-477C-88C5-90F15700A3A0}"/>
                </a:ext>
                <a:ext uri="{C183D7F6-B498-43B3-948B-1728B52AA6E4}">
                  <adec:decorative xmlns:adec="http://schemas.microsoft.com/office/drawing/2017/decorative" val="1"/>
                </a:ext>
              </a:extLst>
            </p:cNvPr>
            <p:cNvSpPr>
              <a:spLocks/>
            </p:cNvSpPr>
            <p:nvPr/>
          </p:nvSpPr>
          <p:spPr bwMode="auto">
            <a:xfrm>
              <a:off x="3979371" y="2390391"/>
              <a:ext cx="178813" cy="178813"/>
            </a:xfrm>
            <a:prstGeom prst="ellipse">
              <a:avLst/>
            </a:prstGeom>
            <a:solidFill>
              <a:schemeClr val="accent2"/>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25" name="Freeform 5">
              <a:extLst>
                <a:ext uri="{FF2B5EF4-FFF2-40B4-BE49-F238E27FC236}">
                  <a16:creationId xmlns:a16="http://schemas.microsoft.com/office/drawing/2014/main" id="{02384F8E-5A4C-4D21-80B9-582E57220B68}"/>
                </a:ext>
                <a:ext uri="{C183D7F6-B498-43B3-948B-1728B52AA6E4}">
                  <adec:decorative xmlns:adec="http://schemas.microsoft.com/office/drawing/2017/decorative" val="1"/>
                </a:ext>
              </a:extLst>
            </p:cNvPr>
            <p:cNvSpPr>
              <a:spLocks/>
            </p:cNvSpPr>
            <p:nvPr/>
          </p:nvSpPr>
          <p:spPr bwMode="auto">
            <a:xfrm>
              <a:off x="2034470" y="3526410"/>
              <a:ext cx="178813" cy="178813"/>
            </a:xfrm>
            <a:prstGeom prst="ellipse">
              <a:avLst/>
            </a:prstGeom>
            <a:solidFill>
              <a:schemeClr val="accent3"/>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27" name="Freeform 5">
              <a:extLst>
                <a:ext uri="{FF2B5EF4-FFF2-40B4-BE49-F238E27FC236}">
                  <a16:creationId xmlns:a16="http://schemas.microsoft.com/office/drawing/2014/main" id="{E77BE7C1-44D0-4037-880F-FFADD5659F61}"/>
                </a:ext>
                <a:ext uri="{C183D7F6-B498-43B3-948B-1728B52AA6E4}">
                  <adec:decorative xmlns:adec="http://schemas.microsoft.com/office/drawing/2017/decorative" val="1"/>
                </a:ext>
              </a:extLst>
            </p:cNvPr>
            <p:cNvSpPr>
              <a:spLocks/>
            </p:cNvSpPr>
            <p:nvPr/>
          </p:nvSpPr>
          <p:spPr bwMode="auto">
            <a:xfrm>
              <a:off x="10195984" y="3048331"/>
              <a:ext cx="178813" cy="178813"/>
            </a:xfrm>
            <a:prstGeom prst="ellipse">
              <a:avLst/>
            </a:prstGeom>
            <a:solidFill>
              <a:schemeClr val="accent2"/>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48" name="Freeform 5">
              <a:extLst>
                <a:ext uri="{FF2B5EF4-FFF2-40B4-BE49-F238E27FC236}">
                  <a16:creationId xmlns:a16="http://schemas.microsoft.com/office/drawing/2014/main" id="{E2CBC65F-3EDD-4881-8028-92E37AC35DE2}"/>
                </a:ext>
                <a:ext uri="{C183D7F6-B498-43B3-948B-1728B52AA6E4}">
                  <adec:decorative xmlns:adec="http://schemas.microsoft.com/office/drawing/2017/decorative" val="1"/>
                </a:ext>
              </a:extLst>
            </p:cNvPr>
            <p:cNvSpPr>
              <a:spLocks/>
            </p:cNvSpPr>
            <p:nvPr/>
          </p:nvSpPr>
          <p:spPr bwMode="auto">
            <a:xfrm>
              <a:off x="4567999" y="5529164"/>
              <a:ext cx="178813" cy="178813"/>
            </a:xfrm>
            <a:prstGeom prst="ellipse">
              <a:avLst/>
            </a:prstGeom>
            <a:solidFill>
              <a:schemeClr val="accent3"/>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49" name="Freeform 5">
              <a:extLst>
                <a:ext uri="{FF2B5EF4-FFF2-40B4-BE49-F238E27FC236}">
                  <a16:creationId xmlns:a16="http://schemas.microsoft.com/office/drawing/2014/main" id="{184187A2-9D61-481A-80FC-6FB94F02DB94}"/>
                </a:ext>
                <a:ext uri="{C183D7F6-B498-43B3-948B-1728B52AA6E4}">
                  <adec:decorative xmlns:adec="http://schemas.microsoft.com/office/drawing/2017/decorative" val="1"/>
                </a:ext>
              </a:extLst>
            </p:cNvPr>
            <p:cNvSpPr>
              <a:spLocks/>
            </p:cNvSpPr>
            <p:nvPr/>
          </p:nvSpPr>
          <p:spPr bwMode="auto">
            <a:xfrm>
              <a:off x="5777983" y="2944278"/>
              <a:ext cx="178813" cy="178813"/>
            </a:xfrm>
            <a:prstGeom prst="ellipse">
              <a:avLst/>
            </a:prstGeom>
            <a:solidFill>
              <a:schemeClr val="accent2"/>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51" name="Freeform 5">
              <a:extLst>
                <a:ext uri="{FF2B5EF4-FFF2-40B4-BE49-F238E27FC236}">
                  <a16:creationId xmlns:a16="http://schemas.microsoft.com/office/drawing/2014/main" id="{D07B8472-44DE-49F0-AAE5-DE54AE5E7602}"/>
                </a:ext>
                <a:ext uri="{C183D7F6-B498-43B3-948B-1728B52AA6E4}">
                  <adec:decorative xmlns:adec="http://schemas.microsoft.com/office/drawing/2017/decorative" val="1"/>
                </a:ext>
              </a:extLst>
            </p:cNvPr>
            <p:cNvSpPr>
              <a:spLocks/>
            </p:cNvSpPr>
            <p:nvPr/>
          </p:nvSpPr>
          <p:spPr bwMode="auto">
            <a:xfrm>
              <a:off x="8640674" y="2390888"/>
              <a:ext cx="178813" cy="178813"/>
            </a:xfrm>
            <a:prstGeom prst="ellipse">
              <a:avLst/>
            </a:prstGeom>
            <a:solidFill>
              <a:schemeClr val="accent3"/>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60" name="Freeform 5">
              <a:extLst>
                <a:ext uri="{FF2B5EF4-FFF2-40B4-BE49-F238E27FC236}">
                  <a16:creationId xmlns:a16="http://schemas.microsoft.com/office/drawing/2014/main" id="{5814A0FB-E389-40FB-AA80-E92AA401C253}"/>
                </a:ext>
                <a:ext uri="{C183D7F6-B498-43B3-948B-1728B52AA6E4}">
                  <adec:decorative xmlns:adec="http://schemas.microsoft.com/office/drawing/2017/decorative" val="1"/>
                </a:ext>
              </a:extLst>
            </p:cNvPr>
            <p:cNvSpPr>
              <a:spLocks/>
            </p:cNvSpPr>
            <p:nvPr/>
          </p:nvSpPr>
          <p:spPr bwMode="auto">
            <a:xfrm>
              <a:off x="2502080" y="4925067"/>
              <a:ext cx="178813" cy="178813"/>
            </a:xfrm>
            <a:prstGeom prst="ellipse">
              <a:avLst/>
            </a:prstGeom>
            <a:solidFill>
              <a:schemeClr val="accent2"/>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61" name="Freeform 5">
              <a:extLst>
                <a:ext uri="{FF2B5EF4-FFF2-40B4-BE49-F238E27FC236}">
                  <a16:creationId xmlns:a16="http://schemas.microsoft.com/office/drawing/2014/main" id="{C954A1EE-3571-4A87-8649-C3B31C0B0DB0}"/>
                </a:ext>
                <a:ext uri="{C183D7F6-B498-43B3-948B-1728B52AA6E4}">
                  <adec:decorative xmlns:adec="http://schemas.microsoft.com/office/drawing/2017/decorative" val="1"/>
                </a:ext>
              </a:extLst>
            </p:cNvPr>
            <p:cNvSpPr>
              <a:spLocks/>
            </p:cNvSpPr>
            <p:nvPr/>
          </p:nvSpPr>
          <p:spPr bwMode="auto">
            <a:xfrm>
              <a:off x="10005351" y="4926014"/>
              <a:ext cx="178813" cy="178813"/>
            </a:xfrm>
            <a:prstGeom prst="ellipse">
              <a:avLst/>
            </a:prstGeom>
            <a:solidFill>
              <a:schemeClr val="accent3"/>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362" name="Freeform 5">
              <a:extLst>
                <a:ext uri="{FF2B5EF4-FFF2-40B4-BE49-F238E27FC236}">
                  <a16:creationId xmlns:a16="http://schemas.microsoft.com/office/drawing/2014/main" id="{A9B7618A-1F82-4AED-9F5C-11CEA0459726}"/>
                </a:ext>
                <a:ext uri="{C183D7F6-B498-43B3-948B-1728B52AA6E4}">
                  <adec:decorative xmlns:adec="http://schemas.microsoft.com/office/drawing/2017/decorative" val="1"/>
                </a:ext>
              </a:extLst>
            </p:cNvPr>
            <p:cNvSpPr>
              <a:spLocks/>
            </p:cNvSpPr>
            <p:nvPr/>
          </p:nvSpPr>
          <p:spPr bwMode="auto">
            <a:xfrm>
              <a:off x="8555308" y="4046294"/>
              <a:ext cx="178813" cy="178813"/>
            </a:xfrm>
            <a:prstGeom prst="ellipse">
              <a:avLst/>
            </a:prstGeom>
            <a:solidFill>
              <a:schemeClr val="accent2"/>
            </a:solidFill>
            <a:ln w="15875">
              <a:noFill/>
            </a:ln>
            <a:effectLst/>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grpSp>
          <p:nvGrpSpPr>
            <p:cNvPr id="363" name="Group 362">
              <a:extLst>
                <a:ext uri="{FF2B5EF4-FFF2-40B4-BE49-F238E27FC236}">
                  <a16:creationId xmlns:a16="http://schemas.microsoft.com/office/drawing/2014/main" id="{3467413A-D907-4D93-A812-B445B98DC3A9}"/>
                </a:ext>
                <a:ext uri="{C183D7F6-B498-43B3-948B-1728B52AA6E4}">
                  <adec:decorative xmlns:adec="http://schemas.microsoft.com/office/drawing/2017/decorative" val="1"/>
                </a:ext>
              </a:extLst>
            </p:cNvPr>
            <p:cNvGrpSpPr/>
            <p:nvPr/>
          </p:nvGrpSpPr>
          <p:grpSpPr>
            <a:xfrm>
              <a:off x="3643375" y="5287528"/>
              <a:ext cx="731520" cy="731520"/>
              <a:chOff x="3643375" y="5287528"/>
              <a:chExt cx="731520" cy="731520"/>
            </a:xfrm>
            <a:effectLst/>
          </p:grpSpPr>
          <p:sp>
            <p:nvSpPr>
              <p:cNvPr id="365" name="Oval 364">
                <a:extLst>
                  <a:ext uri="{FF2B5EF4-FFF2-40B4-BE49-F238E27FC236}">
                    <a16:creationId xmlns:a16="http://schemas.microsoft.com/office/drawing/2014/main" id="{2A8B159D-45EE-45A5-B180-61DB9F33DFBF}"/>
                  </a:ext>
                </a:extLst>
              </p:cNvPr>
              <p:cNvSpPr/>
              <p:nvPr/>
            </p:nvSpPr>
            <p:spPr bwMode="auto">
              <a:xfrm>
                <a:off x="3643375" y="5287528"/>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67" name="Graphic 7">
                <a:extLst>
                  <a:ext uri="{FF2B5EF4-FFF2-40B4-BE49-F238E27FC236}">
                    <a16:creationId xmlns:a16="http://schemas.microsoft.com/office/drawing/2014/main" id="{2FF9F8BD-1102-4258-A6FD-6DCE476DDA2A}"/>
                  </a:ext>
                </a:extLst>
              </p:cNvPr>
              <p:cNvSpPr/>
              <p:nvPr/>
            </p:nvSpPr>
            <p:spPr>
              <a:xfrm>
                <a:off x="3839799" y="5468612"/>
                <a:ext cx="338673" cy="369353"/>
              </a:xfrm>
              <a:custGeom>
                <a:avLst/>
                <a:gdLst>
                  <a:gd name="connsiteX0" fmla="*/ 261502 w 345463"/>
                  <a:gd name="connsiteY0" fmla="*/ 124874 h 376759"/>
                  <a:gd name="connsiteX1" fmla="*/ 261502 w 345463"/>
                  <a:gd name="connsiteY1" fmla="*/ 376759 h 376759"/>
                  <a:gd name="connsiteX2" fmla="*/ 211583 w 345463"/>
                  <a:gd name="connsiteY2" fmla="*/ 376759 h 376759"/>
                  <a:gd name="connsiteX3" fmla="*/ 211583 w 345463"/>
                  <a:gd name="connsiteY3" fmla="*/ 292492 h 376759"/>
                  <a:gd name="connsiteX4" fmla="*/ 158306 w 345463"/>
                  <a:gd name="connsiteY4" fmla="*/ 292492 h 376759"/>
                  <a:gd name="connsiteX5" fmla="*/ 158306 w 345463"/>
                  <a:gd name="connsiteY5" fmla="*/ 376759 h 376759"/>
                  <a:gd name="connsiteX6" fmla="*/ 105944 w 345463"/>
                  <a:gd name="connsiteY6" fmla="*/ 376759 h 376759"/>
                  <a:gd name="connsiteX7" fmla="*/ 105944 w 345463"/>
                  <a:gd name="connsiteY7" fmla="*/ 132507 h 376759"/>
                  <a:gd name="connsiteX8" fmla="*/ 184716 w 345463"/>
                  <a:gd name="connsiteY8" fmla="*/ 132507 h 376759"/>
                  <a:gd name="connsiteX9" fmla="*/ 261655 w 345463"/>
                  <a:gd name="connsiteY9" fmla="*/ 132507 h 376759"/>
                  <a:gd name="connsiteX10" fmla="*/ 184563 w 345463"/>
                  <a:gd name="connsiteY10" fmla="*/ 132660 h 376759"/>
                  <a:gd name="connsiteX11" fmla="*/ 184563 w 345463"/>
                  <a:gd name="connsiteY11" fmla="*/ 80756 h 376759"/>
                  <a:gd name="connsiteX12" fmla="*/ 0 w 345463"/>
                  <a:gd name="connsiteY12" fmla="*/ 80756 h 376759"/>
                  <a:gd name="connsiteX13" fmla="*/ 0 w 345463"/>
                  <a:gd name="connsiteY13" fmla="*/ 376759 h 376759"/>
                  <a:gd name="connsiteX14" fmla="*/ 345464 w 345463"/>
                  <a:gd name="connsiteY14" fmla="*/ 376759 h 376759"/>
                  <a:gd name="connsiteX15" fmla="*/ 345464 w 345463"/>
                  <a:gd name="connsiteY15" fmla="*/ 108082 h 376759"/>
                  <a:gd name="connsiteX16" fmla="*/ 234329 w 345463"/>
                  <a:gd name="connsiteY16" fmla="*/ 0 h 376759"/>
                  <a:gd name="connsiteX17" fmla="*/ 234329 w 345463"/>
                  <a:gd name="connsiteY17" fmla="*/ 132660 h 376759"/>
                  <a:gd name="connsiteX18" fmla="*/ 54346 w 345463"/>
                  <a:gd name="connsiteY18" fmla="*/ 132660 h 376759"/>
                  <a:gd name="connsiteX19" fmla="*/ 49003 w 345463"/>
                  <a:gd name="connsiteY19" fmla="*/ 132660 h 376759"/>
                  <a:gd name="connsiteX20" fmla="*/ 49003 w 345463"/>
                  <a:gd name="connsiteY20" fmla="*/ 136171 h 376759"/>
                  <a:gd name="connsiteX21" fmla="*/ 54193 w 345463"/>
                  <a:gd name="connsiteY21" fmla="*/ 136171 h 376759"/>
                  <a:gd name="connsiteX22" fmla="*/ 54193 w 345463"/>
                  <a:gd name="connsiteY22" fmla="*/ 132660 h 376759"/>
                  <a:gd name="connsiteX23" fmla="*/ 54346 w 345463"/>
                  <a:gd name="connsiteY23" fmla="*/ 185326 h 376759"/>
                  <a:gd name="connsiteX24" fmla="*/ 49003 w 345463"/>
                  <a:gd name="connsiteY24" fmla="*/ 185326 h 376759"/>
                  <a:gd name="connsiteX25" fmla="*/ 49003 w 345463"/>
                  <a:gd name="connsiteY25" fmla="*/ 190669 h 376759"/>
                  <a:gd name="connsiteX26" fmla="*/ 54193 w 345463"/>
                  <a:gd name="connsiteY26" fmla="*/ 190669 h 376759"/>
                  <a:gd name="connsiteX27" fmla="*/ 54193 w 345463"/>
                  <a:gd name="connsiteY27" fmla="*/ 185326 h 376759"/>
                  <a:gd name="connsiteX28" fmla="*/ 54346 w 345463"/>
                  <a:gd name="connsiteY28" fmla="*/ 237993 h 376759"/>
                  <a:gd name="connsiteX29" fmla="*/ 49003 w 345463"/>
                  <a:gd name="connsiteY29" fmla="*/ 237993 h 376759"/>
                  <a:gd name="connsiteX30" fmla="*/ 49003 w 345463"/>
                  <a:gd name="connsiteY30" fmla="*/ 243336 h 376759"/>
                  <a:gd name="connsiteX31" fmla="*/ 54193 w 345463"/>
                  <a:gd name="connsiteY31" fmla="*/ 243336 h 376759"/>
                  <a:gd name="connsiteX32" fmla="*/ 54193 w 345463"/>
                  <a:gd name="connsiteY32" fmla="*/ 237993 h 376759"/>
                  <a:gd name="connsiteX33" fmla="*/ 54346 w 345463"/>
                  <a:gd name="connsiteY33" fmla="*/ 291576 h 376759"/>
                  <a:gd name="connsiteX34" fmla="*/ 49003 w 345463"/>
                  <a:gd name="connsiteY34" fmla="*/ 291576 h 376759"/>
                  <a:gd name="connsiteX35" fmla="*/ 49003 w 345463"/>
                  <a:gd name="connsiteY35" fmla="*/ 296003 h 376759"/>
                  <a:gd name="connsiteX36" fmla="*/ 54193 w 345463"/>
                  <a:gd name="connsiteY36" fmla="*/ 296003 h 376759"/>
                  <a:gd name="connsiteX37" fmla="*/ 54193 w 345463"/>
                  <a:gd name="connsiteY37" fmla="*/ 291576 h 376759"/>
                  <a:gd name="connsiteX38" fmla="*/ 54346 w 345463"/>
                  <a:gd name="connsiteY38" fmla="*/ 344243 h 376759"/>
                  <a:gd name="connsiteX39" fmla="*/ 49003 w 345463"/>
                  <a:gd name="connsiteY39" fmla="*/ 344243 h 376759"/>
                  <a:gd name="connsiteX40" fmla="*/ 49003 w 345463"/>
                  <a:gd name="connsiteY40" fmla="*/ 348670 h 376759"/>
                  <a:gd name="connsiteX41" fmla="*/ 54193 w 345463"/>
                  <a:gd name="connsiteY41" fmla="*/ 348670 h 376759"/>
                  <a:gd name="connsiteX42" fmla="*/ 54193 w 345463"/>
                  <a:gd name="connsiteY42" fmla="*/ 344243 h 376759"/>
                  <a:gd name="connsiteX43" fmla="*/ 159222 w 345463"/>
                  <a:gd name="connsiteY43" fmla="*/ 185326 h 376759"/>
                  <a:gd name="connsiteX44" fmla="*/ 154795 w 345463"/>
                  <a:gd name="connsiteY44" fmla="*/ 185326 h 376759"/>
                  <a:gd name="connsiteX45" fmla="*/ 154795 w 345463"/>
                  <a:gd name="connsiteY45" fmla="*/ 190669 h 376759"/>
                  <a:gd name="connsiteX46" fmla="*/ 159222 w 345463"/>
                  <a:gd name="connsiteY46" fmla="*/ 190669 h 376759"/>
                  <a:gd name="connsiteX47" fmla="*/ 159222 w 345463"/>
                  <a:gd name="connsiteY47" fmla="*/ 185326 h 376759"/>
                  <a:gd name="connsiteX48" fmla="*/ 159222 w 345463"/>
                  <a:gd name="connsiteY48" fmla="*/ 239825 h 376759"/>
                  <a:gd name="connsiteX49" fmla="*/ 154795 w 345463"/>
                  <a:gd name="connsiteY49" fmla="*/ 239825 h 376759"/>
                  <a:gd name="connsiteX50" fmla="*/ 154795 w 345463"/>
                  <a:gd name="connsiteY50" fmla="*/ 243336 h 376759"/>
                  <a:gd name="connsiteX51" fmla="*/ 159222 w 345463"/>
                  <a:gd name="connsiteY51" fmla="*/ 243336 h 376759"/>
                  <a:gd name="connsiteX52" fmla="*/ 159222 w 345463"/>
                  <a:gd name="connsiteY52" fmla="*/ 239825 h 376759"/>
                  <a:gd name="connsiteX53" fmla="*/ 212652 w 345463"/>
                  <a:gd name="connsiteY53" fmla="*/ 185326 h 376759"/>
                  <a:gd name="connsiteX54" fmla="*/ 207462 w 345463"/>
                  <a:gd name="connsiteY54" fmla="*/ 185326 h 376759"/>
                  <a:gd name="connsiteX55" fmla="*/ 207462 w 345463"/>
                  <a:gd name="connsiteY55" fmla="*/ 190669 h 376759"/>
                  <a:gd name="connsiteX56" fmla="*/ 212652 w 345463"/>
                  <a:gd name="connsiteY56" fmla="*/ 190669 h 376759"/>
                  <a:gd name="connsiteX57" fmla="*/ 212652 w 345463"/>
                  <a:gd name="connsiteY57" fmla="*/ 185326 h 376759"/>
                  <a:gd name="connsiteX58" fmla="*/ 212652 w 345463"/>
                  <a:gd name="connsiteY58" fmla="*/ 239825 h 376759"/>
                  <a:gd name="connsiteX59" fmla="*/ 207462 w 345463"/>
                  <a:gd name="connsiteY59" fmla="*/ 239825 h 376759"/>
                  <a:gd name="connsiteX60" fmla="*/ 207462 w 345463"/>
                  <a:gd name="connsiteY60" fmla="*/ 243336 h 376759"/>
                  <a:gd name="connsiteX61" fmla="*/ 212652 w 345463"/>
                  <a:gd name="connsiteY61" fmla="*/ 243336 h 376759"/>
                  <a:gd name="connsiteX62" fmla="*/ 212652 w 345463"/>
                  <a:gd name="connsiteY62" fmla="*/ 239825 h 376759"/>
                  <a:gd name="connsiteX0" fmla="*/ 261502 w 345464"/>
                  <a:gd name="connsiteY0" fmla="*/ 124874 h 376759"/>
                  <a:gd name="connsiteX1" fmla="*/ 261502 w 345464"/>
                  <a:gd name="connsiteY1" fmla="*/ 376759 h 376759"/>
                  <a:gd name="connsiteX2" fmla="*/ 211583 w 345464"/>
                  <a:gd name="connsiteY2" fmla="*/ 376759 h 376759"/>
                  <a:gd name="connsiteX3" fmla="*/ 211583 w 345464"/>
                  <a:gd name="connsiteY3" fmla="*/ 292492 h 376759"/>
                  <a:gd name="connsiteX4" fmla="*/ 158306 w 345464"/>
                  <a:gd name="connsiteY4" fmla="*/ 292492 h 376759"/>
                  <a:gd name="connsiteX5" fmla="*/ 158306 w 345464"/>
                  <a:gd name="connsiteY5" fmla="*/ 376759 h 376759"/>
                  <a:gd name="connsiteX6" fmla="*/ 105944 w 345464"/>
                  <a:gd name="connsiteY6" fmla="*/ 376759 h 376759"/>
                  <a:gd name="connsiteX7" fmla="*/ 105944 w 345464"/>
                  <a:gd name="connsiteY7" fmla="*/ 132507 h 376759"/>
                  <a:gd name="connsiteX8" fmla="*/ 184716 w 345464"/>
                  <a:gd name="connsiteY8" fmla="*/ 132507 h 376759"/>
                  <a:gd name="connsiteX9" fmla="*/ 261655 w 345464"/>
                  <a:gd name="connsiteY9" fmla="*/ 132507 h 376759"/>
                  <a:gd name="connsiteX10" fmla="*/ 184563 w 345464"/>
                  <a:gd name="connsiteY10" fmla="*/ 132660 h 376759"/>
                  <a:gd name="connsiteX11" fmla="*/ 184563 w 345464"/>
                  <a:gd name="connsiteY11" fmla="*/ 80756 h 376759"/>
                  <a:gd name="connsiteX12" fmla="*/ 0 w 345464"/>
                  <a:gd name="connsiteY12" fmla="*/ 80756 h 376759"/>
                  <a:gd name="connsiteX13" fmla="*/ 0 w 345464"/>
                  <a:gd name="connsiteY13" fmla="*/ 376759 h 376759"/>
                  <a:gd name="connsiteX14" fmla="*/ 345464 w 345464"/>
                  <a:gd name="connsiteY14" fmla="*/ 376759 h 376759"/>
                  <a:gd name="connsiteX15" fmla="*/ 345464 w 345464"/>
                  <a:gd name="connsiteY15" fmla="*/ 108082 h 376759"/>
                  <a:gd name="connsiteX16" fmla="*/ 234329 w 345464"/>
                  <a:gd name="connsiteY16" fmla="*/ 0 h 376759"/>
                  <a:gd name="connsiteX17" fmla="*/ 234329 w 345464"/>
                  <a:gd name="connsiteY17" fmla="*/ 132660 h 376759"/>
                  <a:gd name="connsiteX18" fmla="*/ 54346 w 345464"/>
                  <a:gd name="connsiteY18" fmla="*/ 132660 h 376759"/>
                  <a:gd name="connsiteX19" fmla="*/ 49003 w 345464"/>
                  <a:gd name="connsiteY19" fmla="*/ 132660 h 376759"/>
                  <a:gd name="connsiteX20" fmla="*/ 49003 w 345464"/>
                  <a:gd name="connsiteY20" fmla="*/ 136171 h 376759"/>
                  <a:gd name="connsiteX21" fmla="*/ 54193 w 345464"/>
                  <a:gd name="connsiteY21" fmla="*/ 136171 h 376759"/>
                  <a:gd name="connsiteX22" fmla="*/ 54193 w 345464"/>
                  <a:gd name="connsiteY22" fmla="*/ 132660 h 376759"/>
                  <a:gd name="connsiteX23" fmla="*/ 54346 w 345464"/>
                  <a:gd name="connsiteY23" fmla="*/ 185326 h 376759"/>
                  <a:gd name="connsiteX24" fmla="*/ 49003 w 345464"/>
                  <a:gd name="connsiteY24" fmla="*/ 185326 h 376759"/>
                  <a:gd name="connsiteX25" fmla="*/ 49003 w 345464"/>
                  <a:gd name="connsiteY25" fmla="*/ 190669 h 376759"/>
                  <a:gd name="connsiteX26" fmla="*/ 54193 w 345464"/>
                  <a:gd name="connsiteY26" fmla="*/ 190669 h 376759"/>
                  <a:gd name="connsiteX27" fmla="*/ 54193 w 345464"/>
                  <a:gd name="connsiteY27" fmla="*/ 185326 h 376759"/>
                  <a:gd name="connsiteX28" fmla="*/ 54346 w 345464"/>
                  <a:gd name="connsiteY28" fmla="*/ 237993 h 376759"/>
                  <a:gd name="connsiteX29" fmla="*/ 49003 w 345464"/>
                  <a:gd name="connsiteY29" fmla="*/ 237993 h 376759"/>
                  <a:gd name="connsiteX30" fmla="*/ 49003 w 345464"/>
                  <a:gd name="connsiteY30" fmla="*/ 243336 h 376759"/>
                  <a:gd name="connsiteX31" fmla="*/ 54193 w 345464"/>
                  <a:gd name="connsiteY31" fmla="*/ 243336 h 376759"/>
                  <a:gd name="connsiteX32" fmla="*/ 54193 w 345464"/>
                  <a:gd name="connsiteY32" fmla="*/ 237993 h 376759"/>
                  <a:gd name="connsiteX33" fmla="*/ 54346 w 345464"/>
                  <a:gd name="connsiteY33" fmla="*/ 291576 h 376759"/>
                  <a:gd name="connsiteX34" fmla="*/ 49003 w 345464"/>
                  <a:gd name="connsiteY34" fmla="*/ 291576 h 376759"/>
                  <a:gd name="connsiteX35" fmla="*/ 49003 w 345464"/>
                  <a:gd name="connsiteY35" fmla="*/ 296003 h 376759"/>
                  <a:gd name="connsiteX36" fmla="*/ 54193 w 345464"/>
                  <a:gd name="connsiteY36" fmla="*/ 296003 h 376759"/>
                  <a:gd name="connsiteX37" fmla="*/ 54193 w 345464"/>
                  <a:gd name="connsiteY37" fmla="*/ 291576 h 376759"/>
                  <a:gd name="connsiteX38" fmla="*/ 54346 w 345464"/>
                  <a:gd name="connsiteY38" fmla="*/ 344243 h 376759"/>
                  <a:gd name="connsiteX39" fmla="*/ 49003 w 345464"/>
                  <a:gd name="connsiteY39" fmla="*/ 344243 h 376759"/>
                  <a:gd name="connsiteX40" fmla="*/ 49003 w 345464"/>
                  <a:gd name="connsiteY40" fmla="*/ 348670 h 376759"/>
                  <a:gd name="connsiteX41" fmla="*/ 54193 w 345464"/>
                  <a:gd name="connsiteY41" fmla="*/ 348670 h 376759"/>
                  <a:gd name="connsiteX42" fmla="*/ 54193 w 345464"/>
                  <a:gd name="connsiteY42" fmla="*/ 344243 h 376759"/>
                  <a:gd name="connsiteX43" fmla="*/ 159222 w 345464"/>
                  <a:gd name="connsiteY43" fmla="*/ 185326 h 376759"/>
                  <a:gd name="connsiteX44" fmla="*/ 154795 w 345464"/>
                  <a:gd name="connsiteY44" fmla="*/ 185326 h 376759"/>
                  <a:gd name="connsiteX45" fmla="*/ 154795 w 345464"/>
                  <a:gd name="connsiteY45" fmla="*/ 190669 h 376759"/>
                  <a:gd name="connsiteX46" fmla="*/ 159222 w 345464"/>
                  <a:gd name="connsiteY46" fmla="*/ 190669 h 376759"/>
                  <a:gd name="connsiteX47" fmla="*/ 159222 w 345464"/>
                  <a:gd name="connsiteY47" fmla="*/ 185326 h 376759"/>
                  <a:gd name="connsiteX48" fmla="*/ 159222 w 345464"/>
                  <a:gd name="connsiteY48" fmla="*/ 239825 h 376759"/>
                  <a:gd name="connsiteX49" fmla="*/ 154795 w 345464"/>
                  <a:gd name="connsiteY49" fmla="*/ 239825 h 376759"/>
                  <a:gd name="connsiteX50" fmla="*/ 154795 w 345464"/>
                  <a:gd name="connsiteY50" fmla="*/ 243336 h 376759"/>
                  <a:gd name="connsiteX51" fmla="*/ 159222 w 345464"/>
                  <a:gd name="connsiteY51" fmla="*/ 243336 h 376759"/>
                  <a:gd name="connsiteX52" fmla="*/ 159222 w 345464"/>
                  <a:gd name="connsiteY52" fmla="*/ 239825 h 376759"/>
                  <a:gd name="connsiteX53" fmla="*/ 212652 w 345464"/>
                  <a:gd name="connsiteY53" fmla="*/ 185326 h 376759"/>
                  <a:gd name="connsiteX54" fmla="*/ 207462 w 345464"/>
                  <a:gd name="connsiteY54" fmla="*/ 185326 h 376759"/>
                  <a:gd name="connsiteX55" fmla="*/ 207462 w 345464"/>
                  <a:gd name="connsiteY55" fmla="*/ 190669 h 376759"/>
                  <a:gd name="connsiteX56" fmla="*/ 212652 w 345464"/>
                  <a:gd name="connsiteY56" fmla="*/ 190669 h 376759"/>
                  <a:gd name="connsiteX57" fmla="*/ 212652 w 345464"/>
                  <a:gd name="connsiteY57" fmla="*/ 185326 h 376759"/>
                  <a:gd name="connsiteX58" fmla="*/ 212652 w 345464"/>
                  <a:gd name="connsiteY58" fmla="*/ 239825 h 376759"/>
                  <a:gd name="connsiteX59" fmla="*/ 207462 w 345464"/>
                  <a:gd name="connsiteY59" fmla="*/ 239825 h 376759"/>
                  <a:gd name="connsiteX60" fmla="*/ 207462 w 345464"/>
                  <a:gd name="connsiteY60" fmla="*/ 243336 h 376759"/>
                  <a:gd name="connsiteX61" fmla="*/ 212652 w 345464"/>
                  <a:gd name="connsiteY61" fmla="*/ 243336 h 376759"/>
                  <a:gd name="connsiteX62" fmla="*/ 212652 w 345464"/>
                  <a:gd name="connsiteY62" fmla="*/ 239825 h 3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5464" h="376759">
                    <a:moveTo>
                      <a:pt x="261502" y="124874"/>
                    </a:moveTo>
                    <a:lnTo>
                      <a:pt x="261502" y="376759"/>
                    </a:lnTo>
                    <a:lnTo>
                      <a:pt x="211583" y="376759"/>
                    </a:lnTo>
                    <a:lnTo>
                      <a:pt x="211583" y="292492"/>
                    </a:lnTo>
                    <a:lnTo>
                      <a:pt x="158306" y="292492"/>
                    </a:lnTo>
                    <a:lnTo>
                      <a:pt x="158306" y="376759"/>
                    </a:lnTo>
                    <a:lnTo>
                      <a:pt x="105944" y="376759"/>
                    </a:lnTo>
                    <a:lnTo>
                      <a:pt x="105944" y="132507"/>
                    </a:lnTo>
                    <a:lnTo>
                      <a:pt x="184716" y="132507"/>
                    </a:lnTo>
                    <a:lnTo>
                      <a:pt x="261655" y="132507"/>
                    </a:lnTo>
                    <a:moveTo>
                      <a:pt x="184563" y="132660"/>
                    </a:moveTo>
                    <a:lnTo>
                      <a:pt x="184563" y="80756"/>
                    </a:lnTo>
                    <a:lnTo>
                      <a:pt x="0" y="80756"/>
                    </a:lnTo>
                    <a:lnTo>
                      <a:pt x="0" y="376759"/>
                    </a:lnTo>
                    <a:moveTo>
                      <a:pt x="345464" y="376759"/>
                    </a:moveTo>
                    <a:lnTo>
                      <a:pt x="345464" y="108082"/>
                    </a:lnTo>
                    <a:lnTo>
                      <a:pt x="234329" y="0"/>
                    </a:lnTo>
                    <a:lnTo>
                      <a:pt x="234329" y="132660"/>
                    </a:lnTo>
                    <a:moveTo>
                      <a:pt x="54346" y="132660"/>
                    </a:moveTo>
                    <a:lnTo>
                      <a:pt x="49003" y="132660"/>
                    </a:lnTo>
                    <a:lnTo>
                      <a:pt x="49003" y="136171"/>
                    </a:lnTo>
                    <a:lnTo>
                      <a:pt x="54193" y="136171"/>
                    </a:lnTo>
                    <a:lnTo>
                      <a:pt x="54193" y="132660"/>
                    </a:lnTo>
                    <a:moveTo>
                      <a:pt x="54346" y="185326"/>
                    </a:moveTo>
                    <a:lnTo>
                      <a:pt x="49003" y="185326"/>
                    </a:lnTo>
                    <a:lnTo>
                      <a:pt x="49003" y="190669"/>
                    </a:lnTo>
                    <a:lnTo>
                      <a:pt x="54193" y="190669"/>
                    </a:lnTo>
                    <a:lnTo>
                      <a:pt x="54193" y="185326"/>
                    </a:lnTo>
                    <a:moveTo>
                      <a:pt x="54346" y="237993"/>
                    </a:moveTo>
                    <a:lnTo>
                      <a:pt x="49003" y="237993"/>
                    </a:lnTo>
                    <a:lnTo>
                      <a:pt x="49003" y="243336"/>
                    </a:lnTo>
                    <a:lnTo>
                      <a:pt x="54193" y="243336"/>
                    </a:lnTo>
                    <a:lnTo>
                      <a:pt x="54193" y="237993"/>
                    </a:lnTo>
                    <a:moveTo>
                      <a:pt x="54346" y="291576"/>
                    </a:moveTo>
                    <a:lnTo>
                      <a:pt x="49003" y="291576"/>
                    </a:lnTo>
                    <a:lnTo>
                      <a:pt x="49003" y="296003"/>
                    </a:lnTo>
                    <a:lnTo>
                      <a:pt x="54193" y="296003"/>
                    </a:lnTo>
                    <a:lnTo>
                      <a:pt x="54193" y="291576"/>
                    </a:lnTo>
                    <a:moveTo>
                      <a:pt x="54346" y="344243"/>
                    </a:moveTo>
                    <a:lnTo>
                      <a:pt x="49003" y="344243"/>
                    </a:lnTo>
                    <a:lnTo>
                      <a:pt x="49003" y="348670"/>
                    </a:lnTo>
                    <a:lnTo>
                      <a:pt x="54193" y="348670"/>
                    </a:lnTo>
                    <a:lnTo>
                      <a:pt x="54193" y="344243"/>
                    </a:lnTo>
                    <a:moveTo>
                      <a:pt x="159222" y="185326"/>
                    </a:moveTo>
                    <a:lnTo>
                      <a:pt x="154795" y="185326"/>
                    </a:lnTo>
                    <a:lnTo>
                      <a:pt x="154795" y="190669"/>
                    </a:lnTo>
                    <a:lnTo>
                      <a:pt x="159222" y="190669"/>
                    </a:lnTo>
                    <a:lnTo>
                      <a:pt x="159222" y="185326"/>
                    </a:lnTo>
                    <a:moveTo>
                      <a:pt x="159222" y="239825"/>
                    </a:moveTo>
                    <a:lnTo>
                      <a:pt x="154795" y="239825"/>
                    </a:lnTo>
                    <a:lnTo>
                      <a:pt x="154795" y="243336"/>
                    </a:lnTo>
                    <a:lnTo>
                      <a:pt x="159222" y="243336"/>
                    </a:lnTo>
                    <a:lnTo>
                      <a:pt x="159222" y="239825"/>
                    </a:lnTo>
                    <a:moveTo>
                      <a:pt x="212652" y="185326"/>
                    </a:moveTo>
                    <a:lnTo>
                      <a:pt x="207462" y="185326"/>
                    </a:lnTo>
                    <a:lnTo>
                      <a:pt x="207462" y="190669"/>
                    </a:lnTo>
                    <a:lnTo>
                      <a:pt x="212652" y="190669"/>
                    </a:lnTo>
                    <a:lnTo>
                      <a:pt x="212652" y="185326"/>
                    </a:lnTo>
                    <a:moveTo>
                      <a:pt x="212652" y="239825"/>
                    </a:moveTo>
                    <a:lnTo>
                      <a:pt x="207462" y="239825"/>
                    </a:lnTo>
                    <a:lnTo>
                      <a:pt x="207462" y="243336"/>
                    </a:lnTo>
                    <a:lnTo>
                      <a:pt x="212652" y="243336"/>
                    </a:lnTo>
                    <a:lnTo>
                      <a:pt x="212652" y="23982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gradFill>
                    <a:gsLst>
                      <a:gs pos="0">
                        <a:srgbClr val="505050"/>
                      </a:gs>
                      <a:gs pos="100000">
                        <a:srgbClr val="505050"/>
                      </a:gs>
                    </a:gsLst>
                  </a:gradFill>
                  <a:latin typeface="Segoe UI"/>
                </a:endParaRPr>
              </a:p>
            </p:txBody>
          </p:sp>
        </p:grpSp>
        <p:grpSp>
          <p:nvGrpSpPr>
            <p:cNvPr id="369" name="Group 368">
              <a:extLst>
                <a:ext uri="{FF2B5EF4-FFF2-40B4-BE49-F238E27FC236}">
                  <a16:creationId xmlns:a16="http://schemas.microsoft.com/office/drawing/2014/main" id="{60B33424-5D4B-4283-939A-01C5253D0211}"/>
                </a:ext>
                <a:ext uri="{C183D7F6-B498-43B3-948B-1728B52AA6E4}">
                  <adec:decorative xmlns:adec="http://schemas.microsoft.com/office/drawing/2017/decorative" val="1"/>
                </a:ext>
              </a:extLst>
            </p:cNvPr>
            <p:cNvGrpSpPr/>
            <p:nvPr/>
          </p:nvGrpSpPr>
          <p:grpSpPr>
            <a:xfrm>
              <a:off x="7598807" y="2012635"/>
              <a:ext cx="731520" cy="731520"/>
              <a:chOff x="7598807" y="2012635"/>
              <a:chExt cx="731520" cy="731520"/>
            </a:xfrm>
            <a:effectLst/>
          </p:grpSpPr>
          <p:sp>
            <p:nvSpPr>
              <p:cNvPr id="371" name="Oval 370">
                <a:extLst>
                  <a:ext uri="{FF2B5EF4-FFF2-40B4-BE49-F238E27FC236}">
                    <a16:creationId xmlns:a16="http://schemas.microsoft.com/office/drawing/2014/main" id="{DD0641E8-77DC-4449-B66B-751792DCD74F}"/>
                  </a:ext>
                </a:extLst>
              </p:cNvPr>
              <p:cNvSpPr/>
              <p:nvPr/>
            </p:nvSpPr>
            <p:spPr bwMode="auto">
              <a:xfrm>
                <a:off x="7598807" y="2012635"/>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sp>
            <p:nvSpPr>
              <p:cNvPr id="372" name="CellPhone_E8EA">
                <a:extLst>
                  <a:ext uri="{FF2B5EF4-FFF2-40B4-BE49-F238E27FC236}">
                    <a16:creationId xmlns:a16="http://schemas.microsoft.com/office/drawing/2014/main" id="{379047E1-F922-46D4-97FB-CC52B01EC5F4}"/>
                  </a:ext>
                </a:extLst>
              </p:cNvPr>
              <p:cNvSpPr>
                <a:spLocks noChangeAspect="1" noEditPoints="1"/>
              </p:cNvSpPr>
              <p:nvPr/>
            </p:nvSpPr>
            <p:spPr bwMode="auto">
              <a:xfrm>
                <a:off x="7856979" y="2199110"/>
                <a:ext cx="215177" cy="358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gradFill>
                  <a:latin typeface="Segoe UI"/>
                </a:endParaRPr>
              </a:p>
            </p:txBody>
          </p:sp>
        </p:grpSp>
        <p:grpSp>
          <p:nvGrpSpPr>
            <p:cNvPr id="373" name="Group 372">
              <a:extLst>
                <a:ext uri="{FF2B5EF4-FFF2-40B4-BE49-F238E27FC236}">
                  <a16:creationId xmlns:a16="http://schemas.microsoft.com/office/drawing/2014/main" id="{34E642CF-BE42-40B7-8951-98B5483E2358}"/>
                </a:ext>
                <a:ext uri="{C183D7F6-B498-43B3-948B-1728B52AA6E4}">
                  <adec:decorative xmlns:adec="http://schemas.microsoft.com/office/drawing/2017/decorative" val="1"/>
                </a:ext>
              </a:extLst>
            </p:cNvPr>
            <p:cNvGrpSpPr/>
            <p:nvPr/>
          </p:nvGrpSpPr>
          <p:grpSpPr>
            <a:xfrm>
              <a:off x="9540059" y="5450192"/>
              <a:ext cx="731520" cy="731520"/>
              <a:chOff x="9540059" y="5450192"/>
              <a:chExt cx="731520" cy="731520"/>
            </a:xfrm>
            <a:effectLst/>
          </p:grpSpPr>
          <p:sp>
            <p:nvSpPr>
              <p:cNvPr id="374" name="Oval 373">
                <a:extLst>
                  <a:ext uri="{FF2B5EF4-FFF2-40B4-BE49-F238E27FC236}">
                    <a16:creationId xmlns:a16="http://schemas.microsoft.com/office/drawing/2014/main" id="{FE9D1B58-270B-4CD1-912D-93AC5CA8B9EA}"/>
                  </a:ext>
                </a:extLst>
              </p:cNvPr>
              <p:cNvSpPr/>
              <p:nvPr/>
            </p:nvSpPr>
            <p:spPr bwMode="auto">
              <a:xfrm>
                <a:off x="9540059" y="5450192"/>
                <a:ext cx="731520" cy="731520"/>
              </a:xfrm>
              <a:prstGeom prst="ellipse">
                <a:avLst/>
              </a:prstGeom>
              <a:solidFill>
                <a:schemeClr val="accent2"/>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house">
                <a:extLst>
                  <a:ext uri="{FF2B5EF4-FFF2-40B4-BE49-F238E27FC236}">
                    <a16:creationId xmlns:a16="http://schemas.microsoft.com/office/drawing/2014/main" id="{133AFBC2-BBC8-4272-AE21-42B630B68711}"/>
                  </a:ext>
                </a:extLst>
              </p:cNvPr>
              <p:cNvSpPr>
                <a:spLocks noChangeAspect="1" noEditPoints="1"/>
              </p:cNvSpPr>
              <p:nvPr/>
            </p:nvSpPr>
            <p:spPr bwMode="auto">
              <a:xfrm>
                <a:off x="9703716" y="5636667"/>
                <a:ext cx="404206" cy="35857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gradFill>
                  <a:latin typeface="Segoe UI"/>
                </a:endParaRPr>
              </a:p>
            </p:txBody>
          </p:sp>
        </p:grpSp>
        <p:grpSp>
          <p:nvGrpSpPr>
            <p:cNvPr id="377" name="Group 376">
              <a:extLst>
                <a:ext uri="{FF2B5EF4-FFF2-40B4-BE49-F238E27FC236}">
                  <a16:creationId xmlns:a16="http://schemas.microsoft.com/office/drawing/2014/main" id="{C2F17573-09FF-48F7-BEE9-87926BD73641}"/>
                </a:ext>
                <a:ext uri="{C183D7F6-B498-43B3-948B-1728B52AA6E4}">
                  <adec:decorative xmlns:adec="http://schemas.microsoft.com/office/drawing/2017/decorative" val="1"/>
                </a:ext>
              </a:extLst>
            </p:cNvPr>
            <p:cNvGrpSpPr/>
            <p:nvPr/>
          </p:nvGrpSpPr>
          <p:grpSpPr>
            <a:xfrm>
              <a:off x="7203175" y="5656740"/>
              <a:ext cx="731520" cy="731520"/>
              <a:chOff x="7203175" y="5656740"/>
              <a:chExt cx="731520" cy="731520"/>
            </a:xfrm>
            <a:effectLst/>
          </p:grpSpPr>
          <p:sp>
            <p:nvSpPr>
              <p:cNvPr id="379" name="Oval 378">
                <a:extLst>
                  <a:ext uri="{FF2B5EF4-FFF2-40B4-BE49-F238E27FC236}">
                    <a16:creationId xmlns:a16="http://schemas.microsoft.com/office/drawing/2014/main" id="{C49B93E3-474F-4A7F-A590-22111F1C6D0E}"/>
                  </a:ext>
                </a:extLst>
              </p:cNvPr>
              <p:cNvSpPr/>
              <p:nvPr/>
            </p:nvSpPr>
            <p:spPr bwMode="auto">
              <a:xfrm>
                <a:off x="7203175" y="5656740"/>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80" name="Graphic 6">
                <a:extLst>
                  <a:ext uri="{FF2B5EF4-FFF2-40B4-BE49-F238E27FC236}">
                    <a16:creationId xmlns:a16="http://schemas.microsoft.com/office/drawing/2014/main" id="{6BFE1773-921A-4427-BF34-ECD17C756C74}"/>
                  </a:ext>
                </a:extLst>
              </p:cNvPr>
              <p:cNvSpPr/>
              <p:nvPr/>
            </p:nvSpPr>
            <p:spPr>
              <a:xfrm>
                <a:off x="7370180" y="5876513"/>
                <a:ext cx="397511" cy="291975"/>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gradFill>
                  <a:latin typeface="Segoe UI"/>
                </a:endParaRPr>
              </a:p>
            </p:txBody>
          </p:sp>
        </p:grpSp>
        <p:grpSp>
          <p:nvGrpSpPr>
            <p:cNvPr id="382" name="Group 381">
              <a:extLst>
                <a:ext uri="{FF2B5EF4-FFF2-40B4-BE49-F238E27FC236}">
                  <a16:creationId xmlns:a16="http://schemas.microsoft.com/office/drawing/2014/main" id="{32EBA138-1C0B-4B7D-B3D9-64D41136CD45}"/>
                </a:ext>
                <a:ext uri="{C183D7F6-B498-43B3-948B-1728B52AA6E4}">
                  <adec:decorative xmlns:adec="http://schemas.microsoft.com/office/drawing/2017/decorative" val="1"/>
                </a:ext>
              </a:extLst>
            </p:cNvPr>
            <p:cNvGrpSpPr/>
            <p:nvPr/>
          </p:nvGrpSpPr>
          <p:grpSpPr>
            <a:xfrm>
              <a:off x="8937494" y="3446142"/>
              <a:ext cx="731520" cy="731520"/>
              <a:chOff x="8937494" y="3446142"/>
              <a:chExt cx="731520" cy="731520"/>
            </a:xfrm>
            <a:effectLst/>
          </p:grpSpPr>
          <p:sp>
            <p:nvSpPr>
              <p:cNvPr id="386" name="Oval 385">
                <a:extLst>
                  <a:ext uri="{FF2B5EF4-FFF2-40B4-BE49-F238E27FC236}">
                    <a16:creationId xmlns:a16="http://schemas.microsoft.com/office/drawing/2014/main" id="{E867AF75-AE97-440D-98D5-CE9A1663BA80}"/>
                  </a:ext>
                </a:extLst>
              </p:cNvPr>
              <p:cNvSpPr/>
              <p:nvPr/>
            </p:nvSpPr>
            <p:spPr bwMode="auto">
              <a:xfrm>
                <a:off x="8937494" y="3446142"/>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87" name="Database_EFC7">
                <a:extLst>
                  <a:ext uri="{FF2B5EF4-FFF2-40B4-BE49-F238E27FC236}">
                    <a16:creationId xmlns:a16="http://schemas.microsoft.com/office/drawing/2014/main" id="{1EED2D28-6D6B-43C3-AE3B-6A4C990EE559}"/>
                  </a:ext>
                </a:extLst>
              </p:cNvPr>
              <p:cNvSpPr>
                <a:spLocks noChangeAspect="1" noEditPoints="1"/>
              </p:cNvSpPr>
              <p:nvPr/>
            </p:nvSpPr>
            <p:spPr bwMode="auto">
              <a:xfrm>
                <a:off x="9148085" y="3610207"/>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grpSp>
        <p:grpSp>
          <p:nvGrpSpPr>
            <p:cNvPr id="389" name="Group 388">
              <a:extLst>
                <a:ext uri="{FF2B5EF4-FFF2-40B4-BE49-F238E27FC236}">
                  <a16:creationId xmlns:a16="http://schemas.microsoft.com/office/drawing/2014/main" id="{4F145E39-0D54-4B82-8DA6-7229CDE90167}"/>
                </a:ext>
                <a:ext uri="{C183D7F6-B498-43B3-948B-1728B52AA6E4}">
                  <adec:decorative xmlns:adec="http://schemas.microsoft.com/office/drawing/2017/decorative" val="1"/>
                </a:ext>
              </a:extLst>
            </p:cNvPr>
            <p:cNvGrpSpPr/>
            <p:nvPr/>
          </p:nvGrpSpPr>
          <p:grpSpPr>
            <a:xfrm>
              <a:off x="2447321" y="2970171"/>
              <a:ext cx="731520" cy="731520"/>
              <a:chOff x="2447321" y="2970171"/>
              <a:chExt cx="731520" cy="731520"/>
            </a:xfrm>
            <a:effectLst/>
          </p:grpSpPr>
          <p:sp>
            <p:nvSpPr>
              <p:cNvPr id="390" name="Oval 389">
                <a:extLst>
                  <a:ext uri="{FF2B5EF4-FFF2-40B4-BE49-F238E27FC236}">
                    <a16:creationId xmlns:a16="http://schemas.microsoft.com/office/drawing/2014/main" id="{12135C75-CB1C-41C1-B460-CAB918C8CF81}"/>
                  </a:ext>
                </a:extLst>
              </p:cNvPr>
              <p:cNvSpPr/>
              <p:nvPr/>
            </p:nvSpPr>
            <p:spPr bwMode="auto">
              <a:xfrm>
                <a:off x="2447321" y="2970171"/>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91" name="mail">
                <a:extLst>
                  <a:ext uri="{FF2B5EF4-FFF2-40B4-BE49-F238E27FC236}">
                    <a16:creationId xmlns:a16="http://schemas.microsoft.com/office/drawing/2014/main" id="{BF3A6A58-9993-4D69-95D9-661C40BDFDD0}"/>
                  </a:ext>
                </a:extLst>
              </p:cNvPr>
              <p:cNvSpPr>
                <a:spLocks noChangeAspect="1" noEditPoints="1"/>
              </p:cNvSpPr>
              <p:nvPr/>
            </p:nvSpPr>
            <p:spPr bwMode="auto">
              <a:xfrm>
                <a:off x="2611386" y="3214914"/>
                <a:ext cx="403391" cy="24203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gradFill>
                  <a:latin typeface="Segoe UI"/>
                </a:endParaRPr>
              </a:p>
            </p:txBody>
          </p:sp>
        </p:grpSp>
        <p:grpSp>
          <p:nvGrpSpPr>
            <p:cNvPr id="392" name="Group 391">
              <a:extLst>
                <a:ext uri="{FF2B5EF4-FFF2-40B4-BE49-F238E27FC236}">
                  <a16:creationId xmlns:a16="http://schemas.microsoft.com/office/drawing/2014/main" id="{5EFEB899-0B7E-470C-B576-2B781408B002}"/>
                </a:ext>
                <a:ext uri="{C183D7F6-B498-43B3-948B-1728B52AA6E4}">
                  <adec:decorative xmlns:adec="http://schemas.microsoft.com/office/drawing/2017/decorative" val="1"/>
                </a:ext>
              </a:extLst>
            </p:cNvPr>
            <p:cNvGrpSpPr/>
            <p:nvPr/>
          </p:nvGrpSpPr>
          <p:grpSpPr>
            <a:xfrm>
              <a:off x="2987858" y="1955991"/>
              <a:ext cx="731520" cy="731520"/>
              <a:chOff x="2987858" y="1955991"/>
              <a:chExt cx="731520" cy="731520"/>
            </a:xfrm>
            <a:effectLst/>
          </p:grpSpPr>
          <p:sp>
            <p:nvSpPr>
              <p:cNvPr id="393" name="Oval 392">
                <a:extLst>
                  <a:ext uri="{FF2B5EF4-FFF2-40B4-BE49-F238E27FC236}">
                    <a16:creationId xmlns:a16="http://schemas.microsoft.com/office/drawing/2014/main" id="{04A73A7E-36B8-4E90-879A-4F05DDAC237F}"/>
                  </a:ext>
                </a:extLst>
              </p:cNvPr>
              <p:cNvSpPr/>
              <p:nvPr/>
            </p:nvSpPr>
            <p:spPr bwMode="auto">
              <a:xfrm>
                <a:off x="2987858" y="1955991"/>
                <a:ext cx="731520" cy="731520"/>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94" name="Graphic 111">
                <a:extLst>
                  <a:ext uri="{FF2B5EF4-FFF2-40B4-BE49-F238E27FC236}">
                    <a16:creationId xmlns:a16="http://schemas.microsoft.com/office/drawing/2014/main" id="{4881BB47-CBBD-4B5B-8533-0B3E1082AF32}"/>
                  </a:ext>
                </a:extLst>
              </p:cNvPr>
              <p:cNvSpPr/>
              <p:nvPr/>
            </p:nvSpPr>
            <p:spPr>
              <a:xfrm>
                <a:off x="3200951" y="2147325"/>
                <a:ext cx="305334" cy="348853"/>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lin ang="5400000" scaled="1"/>
                  </a:gradFill>
                  <a:latin typeface="Segoe UI"/>
                </a:endParaRPr>
              </a:p>
            </p:txBody>
          </p:sp>
        </p:grpSp>
        <p:grpSp>
          <p:nvGrpSpPr>
            <p:cNvPr id="395" name="Group 394">
              <a:extLst>
                <a:ext uri="{FF2B5EF4-FFF2-40B4-BE49-F238E27FC236}">
                  <a16:creationId xmlns:a16="http://schemas.microsoft.com/office/drawing/2014/main" id="{BB4F7EED-5F13-4C2F-9477-0BF00BEA9776}"/>
                </a:ext>
                <a:ext uri="{C183D7F6-B498-43B3-948B-1728B52AA6E4}">
                  <adec:decorative xmlns:adec="http://schemas.microsoft.com/office/drawing/2017/decorative" val="1"/>
                </a:ext>
              </a:extLst>
            </p:cNvPr>
            <p:cNvGrpSpPr/>
            <p:nvPr/>
          </p:nvGrpSpPr>
          <p:grpSpPr>
            <a:xfrm>
              <a:off x="4472294" y="1827299"/>
              <a:ext cx="1188720" cy="1188720"/>
              <a:chOff x="4472294" y="1827299"/>
              <a:chExt cx="1188720" cy="1188720"/>
            </a:xfrm>
            <a:effectLst/>
          </p:grpSpPr>
          <p:sp>
            <p:nvSpPr>
              <p:cNvPr id="396" name="Oval 395">
                <a:extLst>
                  <a:ext uri="{FF2B5EF4-FFF2-40B4-BE49-F238E27FC236}">
                    <a16:creationId xmlns:a16="http://schemas.microsoft.com/office/drawing/2014/main" id="{875053A6-4B80-4160-A2C1-F7E5EE045A53}"/>
                  </a:ext>
                </a:extLst>
              </p:cNvPr>
              <p:cNvSpPr/>
              <p:nvPr/>
            </p:nvSpPr>
            <p:spPr bwMode="auto">
              <a:xfrm>
                <a:off x="4472294" y="182729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7" name="Group 396">
                <a:extLst>
                  <a:ext uri="{FF2B5EF4-FFF2-40B4-BE49-F238E27FC236}">
                    <a16:creationId xmlns:a16="http://schemas.microsoft.com/office/drawing/2014/main" id="{4451BE84-F9D6-431A-A262-11EC436FE8E1}"/>
                  </a:ext>
                </a:extLst>
              </p:cNvPr>
              <p:cNvGrpSpPr/>
              <p:nvPr/>
            </p:nvGrpSpPr>
            <p:grpSpPr>
              <a:xfrm>
                <a:off x="4719101" y="2041829"/>
                <a:ext cx="695107" cy="759660"/>
                <a:chOff x="4684760" y="1998757"/>
                <a:chExt cx="695107" cy="759660"/>
              </a:xfrm>
            </p:grpSpPr>
            <p:sp>
              <p:nvSpPr>
                <p:cNvPr id="398" name="people_4">
                  <a:extLst>
                    <a:ext uri="{FF2B5EF4-FFF2-40B4-BE49-F238E27FC236}">
                      <a16:creationId xmlns:a16="http://schemas.microsoft.com/office/drawing/2014/main" id="{808A40F4-E65B-49B4-8AD7-EF030E759C0A}"/>
                    </a:ext>
                  </a:extLst>
                </p:cNvPr>
                <p:cNvSpPr>
                  <a:spLocks noChangeAspect="1" noEditPoints="1"/>
                </p:cNvSpPr>
                <p:nvPr/>
              </p:nvSpPr>
              <p:spPr bwMode="auto">
                <a:xfrm>
                  <a:off x="4684760" y="1998757"/>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sp>
              <p:nvSpPr>
                <p:cNvPr id="399" name="Oval 398">
                  <a:extLst>
                    <a:ext uri="{FF2B5EF4-FFF2-40B4-BE49-F238E27FC236}">
                      <a16:creationId xmlns:a16="http://schemas.microsoft.com/office/drawing/2014/main" id="{4572783A-F945-4F56-86FB-41D47C34565E}"/>
                    </a:ext>
                  </a:extLst>
                </p:cNvPr>
                <p:cNvSpPr/>
                <p:nvPr/>
              </p:nvSpPr>
              <p:spPr bwMode="auto">
                <a:xfrm>
                  <a:off x="5061332" y="2349421"/>
                  <a:ext cx="249032" cy="3288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0" name="Commitments_EC4D">
                  <a:extLst>
                    <a:ext uri="{FF2B5EF4-FFF2-40B4-BE49-F238E27FC236}">
                      <a16:creationId xmlns:a16="http://schemas.microsoft.com/office/drawing/2014/main" id="{E3D29493-8E79-4F56-892A-D9056AD163E6}"/>
                    </a:ext>
                  </a:extLst>
                </p:cNvPr>
                <p:cNvSpPr>
                  <a:spLocks noChangeAspect="1" noEditPoints="1"/>
                </p:cNvSpPr>
                <p:nvPr/>
              </p:nvSpPr>
              <p:spPr bwMode="auto">
                <a:xfrm>
                  <a:off x="5026405" y="2427002"/>
                  <a:ext cx="353462" cy="33141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gradFill>
                      <a:gsLst>
                        <a:gs pos="0">
                          <a:srgbClr val="505050"/>
                        </a:gs>
                        <a:gs pos="100000">
                          <a:srgbClr val="505050"/>
                        </a:gs>
                      </a:gsLst>
                      <a:lin ang="5400000" scaled="1"/>
                    </a:gradFill>
                    <a:latin typeface="Segoe UI"/>
                  </a:endParaRPr>
                </a:p>
              </p:txBody>
            </p:sp>
          </p:grpSp>
        </p:grpSp>
        <p:grpSp>
          <p:nvGrpSpPr>
            <p:cNvPr id="401" name="Group 400">
              <a:extLst>
                <a:ext uri="{FF2B5EF4-FFF2-40B4-BE49-F238E27FC236}">
                  <a16:creationId xmlns:a16="http://schemas.microsoft.com/office/drawing/2014/main" id="{963ECE50-11BB-4396-A8F1-A9AC12D12742}"/>
                </a:ext>
                <a:ext uri="{C183D7F6-B498-43B3-948B-1728B52AA6E4}">
                  <adec:decorative xmlns:adec="http://schemas.microsoft.com/office/drawing/2017/decorative" val="1"/>
                </a:ext>
              </a:extLst>
            </p:cNvPr>
            <p:cNvGrpSpPr/>
            <p:nvPr/>
          </p:nvGrpSpPr>
          <p:grpSpPr>
            <a:xfrm>
              <a:off x="10311380" y="4030059"/>
              <a:ext cx="1188720" cy="1188720"/>
              <a:chOff x="10311380" y="4030059"/>
              <a:chExt cx="1188720" cy="1188720"/>
            </a:xfrm>
            <a:effectLst/>
          </p:grpSpPr>
          <p:sp>
            <p:nvSpPr>
              <p:cNvPr id="402" name="Oval 401">
                <a:extLst>
                  <a:ext uri="{FF2B5EF4-FFF2-40B4-BE49-F238E27FC236}">
                    <a16:creationId xmlns:a16="http://schemas.microsoft.com/office/drawing/2014/main" id="{A3162DA2-9BF0-4E4A-BCFC-64559C8BCDEF}"/>
                  </a:ext>
                </a:extLst>
              </p:cNvPr>
              <p:cNvSpPr/>
              <p:nvPr/>
            </p:nvSpPr>
            <p:spPr bwMode="auto">
              <a:xfrm>
                <a:off x="10311380" y="403005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grpSp>
            <p:nvGrpSpPr>
              <p:cNvPr id="403" name="Group 402">
                <a:extLst>
                  <a:ext uri="{FF2B5EF4-FFF2-40B4-BE49-F238E27FC236}">
                    <a16:creationId xmlns:a16="http://schemas.microsoft.com/office/drawing/2014/main" id="{DE30D719-41F2-481D-ABBD-3F06CF882F6E}"/>
                  </a:ext>
                </a:extLst>
              </p:cNvPr>
              <p:cNvGrpSpPr/>
              <p:nvPr/>
            </p:nvGrpSpPr>
            <p:grpSpPr>
              <a:xfrm>
                <a:off x="10508558" y="4238740"/>
                <a:ext cx="794365" cy="771359"/>
                <a:chOff x="10511326" y="4190806"/>
                <a:chExt cx="794365" cy="771359"/>
              </a:xfrm>
            </p:grpSpPr>
            <p:sp>
              <p:nvSpPr>
                <p:cNvPr id="404" name="people_4">
                  <a:extLst>
                    <a:ext uri="{FF2B5EF4-FFF2-40B4-BE49-F238E27FC236}">
                      <a16:creationId xmlns:a16="http://schemas.microsoft.com/office/drawing/2014/main" id="{A5122D8F-AE02-4A88-839F-7A9F25CFC5B1}"/>
                    </a:ext>
                  </a:extLst>
                </p:cNvPr>
                <p:cNvSpPr>
                  <a:spLocks noChangeAspect="1" noEditPoints="1"/>
                </p:cNvSpPr>
                <p:nvPr/>
              </p:nvSpPr>
              <p:spPr bwMode="auto">
                <a:xfrm>
                  <a:off x="10511326" y="4190806"/>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sp>
              <p:nvSpPr>
                <p:cNvPr id="405" name="Rectangle 404">
                  <a:extLst>
                    <a:ext uri="{FF2B5EF4-FFF2-40B4-BE49-F238E27FC236}">
                      <a16:creationId xmlns:a16="http://schemas.microsoft.com/office/drawing/2014/main" id="{21C37DE5-48FB-4DA6-A1D2-6737CD224A57}"/>
                    </a:ext>
                  </a:extLst>
                </p:cNvPr>
                <p:cNvSpPr/>
                <p:nvPr/>
              </p:nvSpPr>
              <p:spPr bwMode="auto">
                <a:xfrm>
                  <a:off x="10862612" y="4563066"/>
                  <a:ext cx="234301" cy="2487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6" name="ShoppingCart_E7BF">
                  <a:extLst>
                    <a:ext uri="{FF2B5EF4-FFF2-40B4-BE49-F238E27FC236}">
                      <a16:creationId xmlns:a16="http://schemas.microsoft.com/office/drawing/2014/main" id="{84FDEB55-A1AD-4896-AE62-5BBCA0C09120}"/>
                    </a:ext>
                  </a:extLst>
                </p:cNvPr>
                <p:cNvSpPr>
                  <a:spLocks noChangeAspect="1" noEditPoints="1"/>
                </p:cNvSpPr>
                <p:nvPr/>
              </p:nvSpPr>
              <p:spPr bwMode="auto">
                <a:xfrm>
                  <a:off x="10884019" y="4603595"/>
                  <a:ext cx="421672" cy="35857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lin ang="5400000" scaled="1"/>
                    </a:gradFill>
                    <a:latin typeface="Segoe UI"/>
                  </a:endParaRPr>
                </a:p>
              </p:txBody>
            </p:sp>
          </p:grpSp>
        </p:grpSp>
        <p:grpSp>
          <p:nvGrpSpPr>
            <p:cNvPr id="407" name="Group 406">
              <a:extLst>
                <a:ext uri="{FF2B5EF4-FFF2-40B4-BE49-F238E27FC236}">
                  <a16:creationId xmlns:a16="http://schemas.microsoft.com/office/drawing/2014/main" id="{7CF53318-CE59-447B-AA07-71264DF597F5}"/>
                </a:ext>
                <a:ext uri="{C183D7F6-B498-43B3-948B-1728B52AA6E4}">
                  <adec:decorative xmlns:adec="http://schemas.microsoft.com/office/drawing/2017/decorative" val="1"/>
                </a:ext>
              </a:extLst>
            </p:cNvPr>
            <p:cNvGrpSpPr/>
            <p:nvPr/>
          </p:nvGrpSpPr>
          <p:grpSpPr>
            <a:xfrm>
              <a:off x="1181116" y="4902231"/>
              <a:ext cx="1188720" cy="1188720"/>
              <a:chOff x="1181116" y="4902231"/>
              <a:chExt cx="1188720" cy="1188720"/>
            </a:xfrm>
            <a:effectLst/>
          </p:grpSpPr>
          <p:sp>
            <p:nvSpPr>
              <p:cNvPr id="408" name="Oval 407">
                <a:extLst>
                  <a:ext uri="{FF2B5EF4-FFF2-40B4-BE49-F238E27FC236}">
                    <a16:creationId xmlns:a16="http://schemas.microsoft.com/office/drawing/2014/main" id="{B8BBDF6E-9926-4C63-8894-750CEA8B427C}"/>
                  </a:ext>
                </a:extLst>
              </p:cNvPr>
              <p:cNvSpPr/>
              <p:nvPr/>
            </p:nvSpPr>
            <p:spPr bwMode="auto">
              <a:xfrm>
                <a:off x="1181116" y="4902231"/>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grpSp>
            <p:nvGrpSpPr>
              <p:cNvPr id="409" name="Group 408">
                <a:extLst>
                  <a:ext uri="{FF2B5EF4-FFF2-40B4-BE49-F238E27FC236}">
                    <a16:creationId xmlns:a16="http://schemas.microsoft.com/office/drawing/2014/main" id="{90F29373-1351-4A02-9E24-C7E68F987650}"/>
                  </a:ext>
                </a:extLst>
              </p:cNvPr>
              <p:cNvGrpSpPr/>
              <p:nvPr/>
            </p:nvGrpSpPr>
            <p:grpSpPr>
              <a:xfrm>
                <a:off x="1440914" y="5141266"/>
                <a:ext cx="669125" cy="710650"/>
                <a:chOff x="1420037" y="5101260"/>
                <a:chExt cx="669125" cy="710650"/>
              </a:xfrm>
            </p:grpSpPr>
            <p:sp>
              <p:nvSpPr>
                <p:cNvPr id="410" name="people_4">
                  <a:extLst>
                    <a:ext uri="{FF2B5EF4-FFF2-40B4-BE49-F238E27FC236}">
                      <a16:creationId xmlns:a16="http://schemas.microsoft.com/office/drawing/2014/main" id="{5467C3DD-4842-4F29-AA45-1EE8BB310557}"/>
                    </a:ext>
                  </a:extLst>
                </p:cNvPr>
                <p:cNvSpPr>
                  <a:spLocks noChangeAspect="1" noEditPoints="1"/>
                </p:cNvSpPr>
                <p:nvPr/>
              </p:nvSpPr>
              <p:spPr bwMode="auto">
                <a:xfrm>
                  <a:off x="1420037" y="5101260"/>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sp>
              <p:nvSpPr>
                <p:cNvPr id="411" name="Rectangle 410">
                  <a:extLst>
                    <a:ext uri="{FF2B5EF4-FFF2-40B4-BE49-F238E27FC236}">
                      <a16:creationId xmlns:a16="http://schemas.microsoft.com/office/drawing/2014/main" id="{547F7D2A-DB8C-48E9-9AF0-26D5736B9149}"/>
                    </a:ext>
                  </a:extLst>
                </p:cNvPr>
                <p:cNvSpPr/>
                <p:nvPr/>
              </p:nvSpPr>
              <p:spPr bwMode="auto">
                <a:xfrm>
                  <a:off x="1829844" y="5433324"/>
                  <a:ext cx="154519" cy="3184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2" name="Group 411">
                  <a:extLst>
                    <a:ext uri="{FF2B5EF4-FFF2-40B4-BE49-F238E27FC236}">
                      <a16:creationId xmlns:a16="http://schemas.microsoft.com/office/drawing/2014/main" id="{21195E6B-1272-494C-90C0-462B47A16458}"/>
                    </a:ext>
                  </a:extLst>
                </p:cNvPr>
                <p:cNvGrpSpPr/>
                <p:nvPr/>
              </p:nvGrpSpPr>
              <p:grpSpPr>
                <a:xfrm>
                  <a:off x="1863692" y="5441421"/>
                  <a:ext cx="225470" cy="370489"/>
                  <a:chOff x="2377012" y="5778972"/>
                  <a:chExt cx="225470" cy="370489"/>
                </a:xfrm>
              </p:grpSpPr>
              <p:sp>
                <p:nvSpPr>
                  <p:cNvPr id="413" name="Freeform: Shape 412">
                    <a:extLst>
                      <a:ext uri="{FF2B5EF4-FFF2-40B4-BE49-F238E27FC236}">
                        <a16:creationId xmlns:a16="http://schemas.microsoft.com/office/drawing/2014/main" id="{D9C867C8-8477-42A1-A56E-2EFB4417C6AD}"/>
                      </a:ext>
                    </a:extLst>
                  </p:cNvPr>
                  <p:cNvSpPr>
                    <a:spLocks noChangeAspect="1"/>
                  </p:cNvSpPr>
                  <p:nvPr/>
                </p:nvSpPr>
                <p:spPr bwMode="auto">
                  <a:xfrm>
                    <a:off x="2377012" y="5778972"/>
                    <a:ext cx="225470" cy="370489"/>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93"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4D160D48-DE31-46F9-B9B9-3F79F9D738D4}"/>
                      </a:ext>
                    </a:extLst>
                  </p:cNvPr>
                  <p:cNvGrpSpPr/>
                  <p:nvPr/>
                </p:nvGrpSpPr>
                <p:grpSpPr>
                  <a:xfrm>
                    <a:off x="2424388" y="5888329"/>
                    <a:ext cx="130719" cy="130719"/>
                    <a:chOff x="2012440" y="5657449"/>
                    <a:chExt cx="130719" cy="130719"/>
                  </a:xfrm>
                </p:grpSpPr>
                <p:sp>
                  <p:nvSpPr>
                    <p:cNvPr id="415" name="people_4">
                      <a:extLst>
                        <a:ext uri="{FF2B5EF4-FFF2-40B4-BE49-F238E27FC236}">
                          <a16:creationId xmlns:a16="http://schemas.microsoft.com/office/drawing/2014/main" id="{B65C48BE-A747-4353-A11A-31A8B4C687A7}"/>
                        </a:ext>
                      </a:extLst>
                    </p:cNvPr>
                    <p:cNvSpPr>
                      <a:spLocks noChangeAspect="1" noEditPoints="1"/>
                    </p:cNvSpPr>
                    <p:nvPr/>
                  </p:nvSpPr>
                  <p:spPr bwMode="auto">
                    <a:xfrm>
                      <a:off x="2037485" y="5677738"/>
                      <a:ext cx="80628" cy="901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sp>
                  <p:nvSpPr>
                    <p:cNvPr id="416" name="Oval 415">
                      <a:extLst>
                        <a:ext uri="{FF2B5EF4-FFF2-40B4-BE49-F238E27FC236}">
                          <a16:creationId xmlns:a16="http://schemas.microsoft.com/office/drawing/2014/main" id="{849FE5C6-F18E-4DC9-AE27-66088F5FEB42}"/>
                        </a:ext>
                      </a:extLst>
                    </p:cNvPr>
                    <p:cNvSpPr/>
                    <p:nvPr/>
                  </p:nvSpPr>
                  <p:spPr bwMode="auto">
                    <a:xfrm>
                      <a:off x="2012440" y="5657449"/>
                      <a:ext cx="130719" cy="130719"/>
                    </a:xfrm>
                    <a:prstGeom prst="ellipse">
                      <a:avLst/>
                    </a:pr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93"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sp>
          <p:nvSpPr>
            <p:cNvPr id="418" name="Oval 417">
              <a:extLst>
                <a:ext uri="{FF2B5EF4-FFF2-40B4-BE49-F238E27FC236}">
                  <a16:creationId xmlns:a16="http://schemas.microsoft.com/office/drawing/2014/main" id="{3C1405E3-9620-4CF6-9BB3-3764502D7089}"/>
                </a:ext>
                <a:ext uri="{C183D7F6-B498-43B3-948B-1728B52AA6E4}">
                  <adec:decorative xmlns:adec="http://schemas.microsoft.com/office/drawing/2017/decorative" val="1"/>
                </a:ext>
              </a:extLst>
            </p:cNvPr>
            <p:cNvSpPr/>
            <p:nvPr/>
          </p:nvSpPr>
          <p:spPr bwMode="auto">
            <a:xfrm>
              <a:off x="5222034" y="3479235"/>
              <a:ext cx="1737360" cy="1737360"/>
            </a:xfrm>
            <a:prstGeom prst="ellipse">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3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9" name="Group 418">
              <a:extLst>
                <a:ext uri="{FF2B5EF4-FFF2-40B4-BE49-F238E27FC236}">
                  <a16:creationId xmlns:a16="http://schemas.microsoft.com/office/drawing/2014/main" id="{BB278D2E-50E2-47B7-8F29-1534D8174558}"/>
                </a:ext>
                <a:ext uri="{C183D7F6-B498-43B3-948B-1728B52AA6E4}">
                  <adec:decorative xmlns:adec="http://schemas.microsoft.com/office/drawing/2017/decorative" val="1"/>
                </a:ext>
              </a:extLst>
            </p:cNvPr>
            <p:cNvGrpSpPr/>
            <p:nvPr/>
          </p:nvGrpSpPr>
          <p:grpSpPr>
            <a:xfrm>
              <a:off x="5496588" y="3920608"/>
              <a:ext cx="1188253" cy="854615"/>
              <a:chOff x="5489612" y="3911764"/>
              <a:chExt cx="1188253" cy="854615"/>
            </a:xfrm>
            <a:solidFill>
              <a:schemeClr val="accent4"/>
            </a:solidFill>
            <a:effectLst/>
          </p:grpSpPr>
          <p:sp>
            <p:nvSpPr>
              <p:cNvPr id="420" name="cloud">
                <a:extLst>
                  <a:ext uri="{FF2B5EF4-FFF2-40B4-BE49-F238E27FC236}">
                    <a16:creationId xmlns:a16="http://schemas.microsoft.com/office/drawing/2014/main" id="{373353E1-C5FD-47B6-AB39-172B15513A23}"/>
                  </a:ext>
                </a:extLst>
              </p:cNvPr>
              <p:cNvSpPr>
                <a:spLocks noChangeAspect="1"/>
              </p:cNvSpPr>
              <p:nvPr/>
            </p:nvSpPr>
            <p:spPr bwMode="auto">
              <a:xfrm>
                <a:off x="5877420" y="3911764"/>
                <a:ext cx="800445" cy="50651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defRPr/>
                </a:pPr>
                <a:endParaRPr lang="en-US" sz="1298" kern="0">
                  <a:solidFill>
                    <a:srgbClr val="000000"/>
                  </a:solidFill>
                  <a:latin typeface="Segoe UI"/>
                </a:endParaRPr>
              </a:p>
            </p:txBody>
          </p:sp>
          <p:sp>
            <p:nvSpPr>
              <p:cNvPr id="421" name="Rectangle 420">
                <a:extLst>
                  <a:ext uri="{FF2B5EF4-FFF2-40B4-BE49-F238E27FC236}">
                    <a16:creationId xmlns:a16="http://schemas.microsoft.com/office/drawing/2014/main" id="{893107B8-4096-472A-BEE4-8C34763DDF08}"/>
                  </a:ext>
                </a:extLst>
              </p:cNvPr>
              <p:cNvSpPr/>
              <p:nvPr/>
            </p:nvSpPr>
            <p:spPr bwMode="auto">
              <a:xfrm>
                <a:off x="5823285" y="4095549"/>
                <a:ext cx="557161" cy="35846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Tablet_E70A">
                <a:extLst>
                  <a:ext uri="{FF2B5EF4-FFF2-40B4-BE49-F238E27FC236}">
                    <a16:creationId xmlns:a16="http://schemas.microsoft.com/office/drawing/2014/main" id="{E3E8CC39-F661-4924-A578-5D3C5681FB0C}"/>
                  </a:ext>
                </a:extLst>
              </p:cNvPr>
              <p:cNvSpPr>
                <a:spLocks noChangeAspect="1" noEditPoints="1"/>
              </p:cNvSpPr>
              <p:nvPr/>
            </p:nvSpPr>
            <p:spPr bwMode="auto">
              <a:xfrm>
                <a:off x="5489612" y="4143094"/>
                <a:ext cx="849053" cy="62328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9050"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defRPr/>
                </a:pPr>
                <a:endParaRPr lang="en-US" sz="662" kern="0">
                  <a:gradFill>
                    <a:gsLst>
                      <a:gs pos="0">
                        <a:srgbClr val="505050"/>
                      </a:gs>
                      <a:gs pos="100000">
                        <a:srgbClr val="505050"/>
                      </a:gs>
                    </a:gsLst>
                  </a:gradFill>
                  <a:latin typeface="Segoe UI"/>
                </a:endParaRPr>
              </a:p>
            </p:txBody>
          </p:sp>
          <p:sp>
            <p:nvSpPr>
              <p:cNvPr id="423" name="Fingerprint_E928">
                <a:extLst>
                  <a:ext uri="{FF2B5EF4-FFF2-40B4-BE49-F238E27FC236}">
                    <a16:creationId xmlns:a16="http://schemas.microsoft.com/office/drawing/2014/main" id="{D0427071-3630-45B5-99E7-65BA28F3A4B7}"/>
                  </a:ext>
                </a:extLst>
              </p:cNvPr>
              <p:cNvSpPr>
                <a:spLocks noChangeAspect="1" noEditPoints="1"/>
              </p:cNvSpPr>
              <p:nvPr/>
            </p:nvSpPr>
            <p:spPr bwMode="auto">
              <a:xfrm>
                <a:off x="5791827" y="4233687"/>
                <a:ext cx="244622" cy="32897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grpFill/>
              <a:ln w="19050"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defRPr/>
                </a:pPr>
                <a:endParaRPr lang="en-US" sz="1298" kern="0">
                  <a:gradFill>
                    <a:gsLst>
                      <a:gs pos="0">
                        <a:srgbClr val="505050"/>
                      </a:gs>
                      <a:gs pos="100000">
                        <a:srgbClr val="505050"/>
                      </a:gs>
                    </a:gsLst>
                  </a:gradFill>
                  <a:latin typeface="Segoe UI"/>
                </a:endParaRPr>
              </a:p>
            </p:txBody>
          </p:sp>
        </p:grpSp>
        <p:sp>
          <p:nvSpPr>
            <p:cNvPr id="425" name="Freeform 5">
              <a:extLst>
                <a:ext uri="{FF2B5EF4-FFF2-40B4-BE49-F238E27FC236}">
                  <a16:creationId xmlns:a16="http://schemas.microsoft.com/office/drawing/2014/main" id="{880F8C1F-B422-4E1D-8E01-481B384569BF}"/>
                </a:ext>
              </a:extLst>
            </p:cNvPr>
            <p:cNvSpPr>
              <a:spLocks/>
            </p:cNvSpPr>
            <p:nvPr/>
          </p:nvSpPr>
          <p:spPr bwMode="auto">
            <a:xfrm>
              <a:off x="9636195" y="2380387"/>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sp>
          <p:nvSpPr>
            <p:cNvPr id="428" name="Freeform 5">
              <a:extLst>
                <a:ext uri="{FF2B5EF4-FFF2-40B4-BE49-F238E27FC236}">
                  <a16:creationId xmlns:a16="http://schemas.microsoft.com/office/drawing/2014/main" id="{90C5068A-E4A7-4F0D-80C0-CB4BA8959917}"/>
                </a:ext>
              </a:extLst>
            </p:cNvPr>
            <p:cNvSpPr>
              <a:spLocks/>
            </p:cNvSpPr>
            <p:nvPr/>
          </p:nvSpPr>
          <p:spPr bwMode="auto">
            <a:xfrm>
              <a:off x="6049984" y="5821386"/>
              <a:ext cx="510725" cy="510725"/>
            </a:xfrm>
            <a:prstGeom prst="ellipse">
              <a:avLst/>
            </a:prstGeom>
            <a:solidFill>
              <a:srgbClr val="0078D7"/>
            </a:solidFill>
            <a:ln w="15875">
              <a:noFill/>
            </a:ln>
          </p:spPr>
          <p:txBody>
            <a:bodyPr vert="horz" wrap="square" lIns="65901" tIns="32951" rIns="65901" bIns="32951" numCol="1" anchor="t" anchorCtr="0" compatLnSpc="1">
              <a:prstTxWarp prst="textNoShape">
                <a:avLst/>
              </a:prstTxWarp>
            </a:bodyPr>
            <a:lstStyle/>
            <a:p>
              <a:pPr defTabSz="448119">
                <a:defRPr/>
              </a:pPr>
              <a:endParaRPr lang="en-US" sz="1730" kern="0">
                <a:solidFill>
                  <a:srgbClr val="505050"/>
                </a:solidFill>
                <a:latin typeface="Segoe UI"/>
              </a:endParaRPr>
            </a:p>
          </p:txBody>
        </p:sp>
        <p:pic>
          <p:nvPicPr>
            <p:cNvPr id="5" name="Graphic 4" descr="Architecture outline">
              <a:extLst>
                <a:ext uri="{FF2B5EF4-FFF2-40B4-BE49-F238E27FC236}">
                  <a16:creationId xmlns:a16="http://schemas.microsoft.com/office/drawing/2014/main" id="{1A5CBE13-5EF0-9066-3D1A-3A6E70304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4116" y="2465162"/>
              <a:ext cx="323406" cy="323406"/>
            </a:xfrm>
            <a:prstGeom prst="rect">
              <a:avLst/>
            </a:prstGeom>
          </p:spPr>
        </p:pic>
        <p:pic>
          <p:nvPicPr>
            <p:cNvPr id="7" name="Graphic 6" descr="Box outline">
              <a:extLst>
                <a:ext uri="{FF2B5EF4-FFF2-40B4-BE49-F238E27FC236}">
                  <a16:creationId xmlns:a16="http://schemas.microsoft.com/office/drawing/2014/main" id="{D72363F8-1879-8C97-DE49-ADF1052C2E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631" y="3736805"/>
              <a:ext cx="323406" cy="323406"/>
            </a:xfrm>
            <a:prstGeom prst="rect">
              <a:avLst/>
            </a:prstGeom>
          </p:spPr>
        </p:pic>
        <p:pic>
          <p:nvPicPr>
            <p:cNvPr id="9" name="Graphic 8" descr="Internet Of Things outline">
              <a:extLst>
                <a:ext uri="{FF2B5EF4-FFF2-40B4-BE49-F238E27FC236}">
                  <a16:creationId xmlns:a16="http://schemas.microsoft.com/office/drawing/2014/main" id="{0790FE70-8417-6775-8145-BB2862CA5B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43643" y="5922579"/>
              <a:ext cx="323406" cy="323406"/>
            </a:xfrm>
            <a:prstGeom prst="rect">
              <a:avLst/>
            </a:prstGeom>
          </p:spPr>
        </p:pic>
        <p:pic>
          <p:nvPicPr>
            <p:cNvPr id="11" name="Graphic 10" descr="Television outline">
              <a:extLst>
                <a:ext uri="{FF2B5EF4-FFF2-40B4-BE49-F238E27FC236}">
                  <a16:creationId xmlns:a16="http://schemas.microsoft.com/office/drawing/2014/main" id="{514E217C-A40A-360B-C73B-2A667608D0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7956" y="4844830"/>
              <a:ext cx="323406" cy="323406"/>
            </a:xfrm>
            <a:prstGeom prst="rect">
              <a:avLst/>
            </a:prstGeom>
          </p:spPr>
        </p:pic>
        <p:pic>
          <p:nvPicPr>
            <p:cNvPr id="13" name="Graphic 12" descr="Spider web outline">
              <a:extLst>
                <a:ext uri="{FF2B5EF4-FFF2-40B4-BE49-F238E27FC236}">
                  <a16:creationId xmlns:a16="http://schemas.microsoft.com/office/drawing/2014/main" id="{014873AA-A916-5D46-0081-55C52EDE5F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06357" y="5643003"/>
              <a:ext cx="323406" cy="323406"/>
            </a:xfrm>
            <a:prstGeom prst="rect">
              <a:avLst/>
            </a:prstGeom>
          </p:spPr>
        </p:pic>
        <p:pic>
          <p:nvPicPr>
            <p:cNvPr id="15" name="Graphic 14" descr="High voltage outline">
              <a:extLst>
                <a:ext uri="{FF2B5EF4-FFF2-40B4-BE49-F238E27FC236}">
                  <a16:creationId xmlns:a16="http://schemas.microsoft.com/office/drawing/2014/main" id="{6420FCE9-914F-8B84-ACE1-F6A953EDB0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9677" y="3330926"/>
              <a:ext cx="323406" cy="323406"/>
            </a:xfrm>
            <a:prstGeom prst="rect">
              <a:avLst/>
            </a:prstGeom>
          </p:spPr>
        </p:pic>
        <p:pic>
          <p:nvPicPr>
            <p:cNvPr id="17" name="Graphic 16" descr="Shopping bag outline">
              <a:extLst>
                <a:ext uri="{FF2B5EF4-FFF2-40B4-BE49-F238E27FC236}">
                  <a16:creationId xmlns:a16="http://schemas.microsoft.com/office/drawing/2014/main" id="{AD7DB452-9A6D-9F31-25F7-945919DAE3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55586" y="4458918"/>
              <a:ext cx="323406" cy="323406"/>
            </a:xfrm>
            <a:prstGeom prst="rect">
              <a:avLst/>
            </a:prstGeom>
          </p:spPr>
        </p:pic>
        <p:pic>
          <p:nvPicPr>
            <p:cNvPr id="19" name="Graphic 18" descr="For Sale outline">
              <a:extLst>
                <a:ext uri="{FF2B5EF4-FFF2-40B4-BE49-F238E27FC236}">
                  <a16:creationId xmlns:a16="http://schemas.microsoft.com/office/drawing/2014/main" id="{D2A3CDF9-A354-2E35-76D9-8E438E33402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05346" y="2307879"/>
              <a:ext cx="323406" cy="323406"/>
            </a:xfrm>
            <a:prstGeom prst="rect">
              <a:avLst/>
            </a:prstGeom>
          </p:spPr>
        </p:pic>
      </p:grpSp>
    </p:spTree>
    <p:extLst>
      <p:ext uri="{BB962C8B-B14F-4D97-AF65-F5344CB8AC3E}">
        <p14:creationId xmlns:p14="http://schemas.microsoft.com/office/powerpoint/2010/main" val="281407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97CB5F9-32BD-732D-4649-A392CC4D2826}"/>
              </a:ext>
            </a:extLst>
          </p:cNvPr>
          <p:cNvSpPr>
            <a:spLocks noGrp="1"/>
          </p:cNvSpPr>
          <p:nvPr>
            <p:ph type="title"/>
          </p:nvPr>
        </p:nvSpPr>
        <p:spPr/>
        <p:txBody>
          <a:bodyPr/>
          <a:lstStyle/>
          <a:p>
            <a:r>
              <a:rPr lang="en-US" dirty="0"/>
              <a:t>Microsoft Graph</a:t>
            </a:r>
          </a:p>
        </p:txBody>
      </p:sp>
      <p:pic>
        <p:nvPicPr>
          <p:cNvPr id="5" name="Content Placeholder 4">
            <a:extLst>
              <a:ext uri="{FF2B5EF4-FFF2-40B4-BE49-F238E27FC236}">
                <a16:creationId xmlns:a16="http://schemas.microsoft.com/office/drawing/2014/main" id="{86310C8A-60A3-A679-F938-4156D670643D}"/>
              </a:ext>
            </a:extLst>
          </p:cNvPr>
          <p:cNvPicPr>
            <a:picLocks noGrp="1" noChangeAspect="1"/>
          </p:cNvPicPr>
          <p:nvPr>
            <p:ph idx="1"/>
          </p:nvPr>
        </p:nvPicPr>
        <p:blipFill>
          <a:blip r:embed="rId3"/>
          <a:stretch>
            <a:fillRect/>
          </a:stretch>
        </p:blipFill>
        <p:spPr>
          <a:xfrm>
            <a:off x="1147763" y="1006974"/>
            <a:ext cx="7539037" cy="3162889"/>
          </a:xfrm>
          <a:noFill/>
        </p:spPr>
      </p:pic>
    </p:spTree>
    <p:extLst>
      <p:ext uri="{BB962C8B-B14F-4D97-AF65-F5344CB8AC3E}">
        <p14:creationId xmlns:p14="http://schemas.microsoft.com/office/powerpoint/2010/main" val="418625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1727-8B37-6B50-E702-F7ED0FB5B1DA}"/>
              </a:ext>
            </a:extLst>
          </p:cNvPr>
          <p:cNvSpPr>
            <a:spLocks noGrp="1"/>
          </p:cNvSpPr>
          <p:nvPr>
            <p:ph type="title"/>
          </p:nvPr>
        </p:nvSpPr>
        <p:spPr/>
        <p:txBody>
          <a:bodyPr/>
          <a:lstStyle/>
          <a:p>
            <a:r>
              <a:rPr lang="en-US" dirty="0"/>
              <a:t>Cloud Adoption Framework – Identity Baseline</a:t>
            </a:r>
            <a:endParaRPr lang="en-NL" dirty="0"/>
          </a:p>
        </p:txBody>
      </p:sp>
      <p:sp>
        <p:nvSpPr>
          <p:cNvPr id="4" name="Content Placeholder 3">
            <a:extLst>
              <a:ext uri="{FF2B5EF4-FFF2-40B4-BE49-F238E27FC236}">
                <a16:creationId xmlns:a16="http://schemas.microsoft.com/office/drawing/2014/main" id="{1BF92FEF-279E-1641-E3C2-E1089A352D8A}"/>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0E8399CF-DF97-FB67-D4DD-9569E376EA1F}"/>
              </a:ext>
            </a:extLst>
          </p:cNvPr>
          <p:cNvSpPr txBox="1"/>
          <p:nvPr/>
        </p:nvSpPr>
        <p:spPr>
          <a:xfrm>
            <a:off x="1798016" y="4712282"/>
            <a:ext cx="6536707" cy="296107"/>
          </a:xfrm>
          <a:prstGeom prst="rect">
            <a:avLst/>
          </a:prstGeom>
          <a:noFill/>
        </p:spPr>
        <p:txBody>
          <a:bodyPr wrap="square">
            <a:spAutoFit/>
          </a:bodyPr>
          <a:lstStyle/>
          <a:p>
            <a:pPr defTabSz="685775">
              <a:defRPr/>
            </a:pPr>
            <a:r>
              <a:rPr lang="en-US" sz="1324" dirty="0">
                <a:solidFill>
                  <a:srgbClr val="000000"/>
                </a:solidFill>
                <a:latin typeface="Segoe UI"/>
                <a:hlinkClick r:id="rId2"/>
              </a:rPr>
              <a:t>Identity Baseline discipline overview - Cloud Adoption Framework | Microsoft Docs</a:t>
            </a:r>
            <a:endParaRPr lang="en-NL" sz="1324" dirty="0">
              <a:solidFill>
                <a:srgbClr val="000000"/>
              </a:solidFill>
              <a:latin typeface="Segoe UI"/>
            </a:endParaRPr>
          </a:p>
        </p:txBody>
      </p:sp>
      <p:graphicFrame>
        <p:nvGraphicFramePr>
          <p:cNvPr id="3" name="Table 4">
            <a:extLst>
              <a:ext uri="{FF2B5EF4-FFF2-40B4-BE49-F238E27FC236}">
                <a16:creationId xmlns:a16="http://schemas.microsoft.com/office/drawing/2014/main" id="{EF677A8E-7FAC-85C1-0225-271BBD1800B0}"/>
              </a:ext>
            </a:extLst>
          </p:cNvPr>
          <p:cNvGraphicFramePr>
            <a:graphicFrameLocks noGrp="1"/>
          </p:cNvGraphicFramePr>
          <p:nvPr/>
        </p:nvGraphicFramePr>
        <p:xfrm>
          <a:off x="875179" y="849031"/>
          <a:ext cx="6577853" cy="1629279"/>
        </p:xfrm>
        <a:graphic>
          <a:graphicData uri="http://schemas.openxmlformats.org/drawingml/2006/table">
            <a:tbl>
              <a:tblPr firstRow="1" bandRow="1">
                <a:tableStyleId>{5C22544A-7EE6-4342-B048-85BDC9FD1C3A}</a:tableStyleId>
              </a:tblPr>
              <a:tblGrid>
                <a:gridCol w="2123515">
                  <a:extLst>
                    <a:ext uri="{9D8B030D-6E8A-4147-A177-3AD203B41FA5}">
                      <a16:colId xmlns:a16="http://schemas.microsoft.com/office/drawing/2014/main" val="392259900"/>
                    </a:ext>
                  </a:extLst>
                </a:gridCol>
                <a:gridCol w="2396938">
                  <a:extLst>
                    <a:ext uri="{9D8B030D-6E8A-4147-A177-3AD203B41FA5}">
                      <a16:colId xmlns:a16="http://schemas.microsoft.com/office/drawing/2014/main" val="3761066912"/>
                    </a:ext>
                  </a:extLst>
                </a:gridCol>
                <a:gridCol w="2057400">
                  <a:extLst>
                    <a:ext uri="{9D8B030D-6E8A-4147-A177-3AD203B41FA5}">
                      <a16:colId xmlns:a16="http://schemas.microsoft.com/office/drawing/2014/main" val="2834918699"/>
                    </a:ext>
                  </a:extLst>
                </a:gridCol>
              </a:tblGrid>
              <a:tr h="353967">
                <a:tc gridSpan="3">
                  <a:txBody>
                    <a:bodyPr/>
                    <a:lstStyle/>
                    <a:p>
                      <a:pPr algn="ctr"/>
                      <a:r>
                        <a:rPr lang="en-US" sz="1800" dirty="0">
                          <a:solidFill>
                            <a:schemeClr val="tx1"/>
                          </a:solidFill>
                        </a:rPr>
                        <a:t>Define Corporate Policy</a:t>
                      </a:r>
                      <a:endParaRPr lang="en-US" sz="1400" dirty="0">
                        <a:solidFill>
                          <a:schemeClr val="tx1"/>
                        </a:solidFill>
                      </a:endParaRPr>
                    </a:p>
                  </a:txBody>
                  <a:tcPr marL="68580" marR="68580" marT="34290" marB="34290">
                    <a:solidFill>
                      <a:srgbClr val="EAEAEA"/>
                    </a:solidFill>
                  </a:tcPr>
                </a:tc>
                <a:tc hMerge="1">
                  <a:txBody>
                    <a:bodyPr/>
                    <a:lstStyle/>
                    <a:p>
                      <a:endParaRPr lang="en-US"/>
                    </a:p>
                  </a:txBody>
                  <a:tcPr>
                    <a:solidFill>
                      <a:srgbClr val="EAEAEA"/>
                    </a:solidFill>
                  </a:tcPr>
                </a:tc>
                <a:tc hMerge="1">
                  <a:txBody>
                    <a:bodyPr/>
                    <a:lstStyle/>
                    <a:p>
                      <a:endParaRPr lang="en-US"/>
                    </a:p>
                  </a:txBody>
                  <a:tcPr>
                    <a:solidFill>
                      <a:srgbClr val="EAEAEA"/>
                    </a:solidFill>
                  </a:tcPr>
                </a:tc>
                <a:extLst>
                  <a:ext uri="{0D108BD9-81ED-4DB2-BD59-A6C34878D82A}">
                    <a16:rowId xmlns:a16="http://schemas.microsoft.com/office/drawing/2014/main" val="1368255950"/>
                  </a:ext>
                </a:extLst>
              </a:tr>
              <a:tr h="315192">
                <a:tc>
                  <a:txBody>
                    <a:bodyPr/>
                    <a:lstStyle/>
                    <a:p>
                      <a:pPr algn="ctr"/>
                      <a:r>
                        <a:rPr lang="en-US" sz="1400" dirty="0">
                          <a:solidFill>
                            <a:schemeClr val="tx1"/>
                          </a:solidFill>
                        </a:rPr>
                        <a:t>Business Risks</a:t>
                      </a:r>
                      <a:endParaRPr lang="en-US" sz="1400" dirty="0"/>
                    </a:p>
                  </a:txBody>
                  <a:tcPr marL="68580" marR="68580" marT="34290" marB="34290">
                    <a:solidFill>
                      <a:srgbClr val="EAEAEA"/>
                    </a:solidFill>
                  </a:tcPr>
                </a:tc>
                <a:tc>
                  <a:txBody>
                    <a:bodyPr/>
                    <a:lstStyle/>
                    <a:p>
                      <a:pPr algn="ctr"/>
                      <a:r>
                        <a:rPr lang="en-US" sz="1400" dirty="0">
                          <a:solidFill>
                            <a:schemeClr val="tx1"/>
                          </a:solidFill>
                        </a:rPr>
                        <a:t>Policy &amp; Compliance</a:t>
                      </a:r>
                      <a:endParaRPr lang="en-US" sz="1400" dirty="0"/>
                    </a:p>
                  </a:txBody>
                  <a:tcPr marL="68580" marR="68580" marT="34290" marB="34290">
                    <a:solidFill>
                      <a:srgbClr val="EAEAEA"/>
                    </a:solidFill>
                  </a:tcPr>
                </a:tc>
                <a:tc>
                  <a:txBody>
                    <a:bodyPr/>
                    <a:lstStyle/>
                    <a:p>
                      <a:pPr algn="ctr"/>
                      <a:r>
                        <a:rPr lang="en-US" sz="1400" dirty="0">
                          <a:solidFill>
                            <a:schemeClr val="tx1"/>
                          </a:solidFill>
                        </a:rPr>
                        <a:t>Process</a:t>
                      </a:r>
                      <a:endParaRPr lang="en-US" sz="1400" dirty="0"/>
                    </a:p>
                  </a:txBody>
                  <a:tcPr marL="68580" marR="68580" marT="34290" marB="34290">
                    <a:solidFill>
                      <a:srgbClr val="EAEAEA"/>
                    </a:solidFill>
                  </a:tcPr>
                </a:tc>
                <a:extLst>
                  <a:ext uri="{0D108BD9-81ED-4DB2-BD59-A6C34878D82A}">
                    <a16:rowId xmlns:a16="http://schemas.microsoft.com/office/drawing/2014/main" val="3133326771"/>
                  </a:ext>
                </a:extLst>
              </a:tr>
              <a:tr h="160020">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extLst>
                  <a:ext uri="{0D108BD9-81ED-4DB2-BD59-A6C34878D82A}">
                    <a16:rowId xmlns:a16="http://schemas.microsoft.com/office/drawing/2014/main" val="3607977038"/>
                  </a:ext>
                </a:extLst>
              </a:tr>
              <a:tr h="800100">
                <a:tc>
                  <a:txBody>
                    <a:bodyPr/>
                    <a:lstStyle/>
                    <a:p>
                      <a:r>
                        <a:rPr lang="en-US" sz="1200" dirty="0"/>
                        <a:t>Document evolving business risks and risk tolerance; based on data classification and application criticality</a:t>
                      </a:r>
                    </a:p>
                  </a:txBody>
                  <a:tcPr marL="68580" marR="68580" marT="34290" marB="34290">
                    <a:solidFill>
                      <a:srgbClr val="EAEAEA"/>
                    </a:solidFill>
                  </a:tcPr>
                </a:tc>
                <a:tc>
                  <a:txBody>
                    <a:bodyPr/>
                    <a:lstStyle/>
                    <a:p>
                      <a:r>
                        <a:rPr lang="en-US" sz="1200" dirty="0"/>
                        <a:t>Convert risk decisions into policy statements to establish cloud boundaries</a:t>
                      </a:r>
                    </a:p>
                  </a:txBody>
                  <a:tcPr marL="68580" marR="68580" marT="34290" marB="34290">
                    <a:solidFill>
                      <a:srgbClr val="EAEAEA"/>
                    </a:solidFill>
                  </a:tcPr>
                </a:tc>
                <a:tc>
                  <a:txBody>
                    <a:bodyPr/>
                    <a:lstStyle/>
                    <a:p>
                      <a:r>
                        <a:rPr lang="en-US" sz="1200" dirty="0"/>
                        <a:t>Establish processes and monitor violations, along with adherence to corporate policy</a:t>
                      </a:r>
                    </a:p>
                  </a:txBody>
                  <a:tcPr marL="68580" marR="68580" marT="34290" marB="34290">
                    <a:solidFill>
                      <a:srgbClr val="EAEAEA"/>
                    </a:solidFill>
                  </a:tcPr>
                </a:tc>
                <a:extLst>
                  <a:ext uri="{0D108BD9-81ED-4DB2-BD59-A6C34878D82A}">
                    <a16:rowId xmlns:a16="http://schemas.microsoft.com/office/drawing/2014/main" val="1996946690"/>
                  </a:ext>
                </a:extLst>
              </a:tr>
            </a:tbl>
          </a:graphicData>
        </a:graphic>
      </p:graphicFrame>
      <p:pic>
        <p:nvPicPr>
          <p:cNvPr id="9" name="Picture 8">
            <a:extLst>
              <a:ext uri="{FF2B5EF4-FFF2-40B4-BE49-F238E27FC236}">
                <a16:creationId xmlns:a16="http://schemas.microsoft.com/office/drawing/2014/main" id="{323E2D6B-3A39-D33A-B30E-68FBC4B98BC0}"/>
              </a:ext>
            </a:extLst>
          </p:cNvPr>
          <p:cNvPicPr>
            <a:picLocks noChangeAspect="1"/>
          </p:cNvPicPr>
          <p:nvPr/>
        </p:nvPicPr>
        <p:blipFill>
          <a:blip r:embed="rId3"/>
          <a:stretch>
            <a:fillRect/>
          </a:stretch>
        </p:blipFill>
        <p:spPr>
          <a:xfrm>
            <a:off x="1002647" y="1214717"/>
            <a:ext cx="273370" cy="291354"/>
          </a:xfrm>
          <a:prstGeom prst="rect">
            <a:avLst/>
          </a:prstGeom>
        </p:spPr>
      </p:pic>
      <p:pic>
        <p:nvPicPr>
          <p:cNvPr id="11" name="Picture 10">
            <a:extLst>
              <a:ext uri="{FF2B5EF4-FFF2-40B4-BE49-F238E27FC236}">
                <a16:creationId xmlns:a16="http://schemas.microsoft.com/office/drawing/2014/main" id="{3066B26F-9B26-6837-2658-668FCE7F6074}"/>
              </a:ext>
            </a:extLst>
          </p:cNvPr>
          <p:cNvPicPr>
            <a:picLocks noChangeAspect="1"/>
          </p:cNvPicPr>
          <p:nvPr/>
        </p:nvPicPr>
        <p:blipFill>
          <a:blip r:embed="rId4"/>
          <a:stretch>
            <a:fillRect/>
          </a:stretch>
        </p:blipFill>
        <p:spPr>
          <a:xfrm>
            <a:off x="3043449" y="1222538"/>
            <a:ext cx="269773" cy="287757"/>
          </a:xfrm>
          <a:prstGeom prst="rect">
            <a:avLst/>
          </a:prstGeom>
        </p:spPr>
      </p:pic>
      <p:pic>
        <p:nvPicPr>
          <p:cNvPr id="13" name="Picture 12">
            <a:extLst>
              <a:ext uri="{FF2B5EF4-FFF2-40B4-BE49-F238E27FC236}">
                <a16:creationId xmlns:a16="http://schemas.microsoft.com/office/drawing/2014/main" id="{6671E427-3BC3-35E3-F382-DC3913087896}"/>
              </a:ext>
            </a:extLst>
          </p:cNvPr>
          <p:cNvPicPr>
            <a:picLocks noChangeAspect="1"/>
          </p:cNvPicPr>
          <p:nvPr/>
        </p:nvPicPr>
        <p:blipFill>
          <a:blip r:embed="rId5"/>
          <a:stretch>
            <a:fillRect/>
          </a:stretch>
        </p:blipFill>
        <p:spPr>
          <a:xfrm>
            <a:off x="5790439" y="1218078"/>
            <a:ext cx="255385" cy="276966"/>
          </a:xfrm>
          <a:prstGeom prst="rect">
            <a:avLst/>
          </a:prstGeom>
        </p:spPr>
      </p:pic>
      <p:graphicFrame>
        <p:nvGraphicFramePr>
          <p:cNvPr id="14" name="Table 14">
            <a:extLst>
              <a:ext uri="{FF2B5EF4-FFF2-40B4-BE49-F238E27FC236}">
                <a16:creationId xmlns:a16="http://schemas.microsoft.com/office/drawing/2014/main" id="{1DFEA82C-A88A-5E45-03EB-2EB3C52D4176}"/>
              </a:ext>
            </a:extLst>
          </p:cNvPr>
          <p:cNvGraphicFramePr>
            <a:graphicFrameLocks noGrp="1"/>
          </p:cNvGraphicFramePr>
          <p:nvPr/>
        </p:nvGraphicFramePr>
        <p:xfrm>
          <a:off x="372035" y="2478310"/>
          <a:ext cx="7584142" cy="1981200"/>
        </p:xfrm>
        <a:graphic>
          <a:graphicData uri="http://schemas.openxmlformats.org/drawingml/2006/table">
            <a:tbl>
              <a:tblPr firstRow="1" bandRow="1">
                <a:tableStyleId>{5C22544A-7EE6-4342-B048-85BDC9FD1C3A}</a:tableStyleId>
              </a:tblPr>
              <a:tblGrid>
                <a:gridCol w="1556497">
                  <a:extLst>
                    <a:ext uri="{9D8B030D-6E8A-4147-A177-3AD203B41FA5}">
                      <a16:colId xmlns:a16="http://schemas.microsoft.com/office/drawing/2014/main" val="1798330915"/>
                    </a:ext>
                  </a:extLst>
                </a:gridCol>
                <a:gridCol w="1482539">
                  <a:extLst>
                    <a:ext uri="{9D8B030D-6E8A-4147-A177-3AD203B41FA5}">
                      <a16:colId xmlns:a16="http://schemas.microsoft.com/office/drawing/2014/main" val="1371631506"/>
                    </a:ext>
                  </a:extLst>
                </a:gridCol>
                <a:gridCol w="1540809">
                  <a:extLst>
                    <a:ext uri="{9D8B030D-6E8A-4147-A177-3AD203B41FA5}">
                      <a16:colId xmlns:a16="http://schemas.microsoft.com/office/drawing/2014/main" val="1307069677"/>
                    </a:ext>
                  </a:extLst>
                </a:gridCol>
                <a:gridCol w="1528482">
                  <a:extLst>
                    <a:ext uri="{9D8B030D-6E8A-4147-A177-3AD203B41FA5}">
                      <a16:colId xmlns:a16="http://schemas.microsoft.com/office/drawing/2014/main" val="4225143762"/>
                    </a:ext>
                  </a:extLst>
                </a:gridCol>
                <a:gridCol w="1475815">
                  <a:extLst>
                    <a:ext uri="{9D8B030D-6E8A-4147-A177-3AD203B41FA5}">
                      <a16:colId xmlns:a16="http://schemas.microsoft.com/office/drawing/2014/main" val="1825521045"/>
                    </a:ext>
                  </a:extLst>
                </a:gridCol>
              </a:tblGrid>
              <a:tr h="342900">
                <a:tc gridSpan="5">
                  <a:txBody>
                    <a:bodyPr/>
                    <a:lstStyle/>
                    <a:p>
                      <a:pPr marL="0" algn="ctr" defTabSz="914367" rtl="0" eaLnBrk="1" latinLnBrk="0" hangingPunct="1"/>
                      <a:r>
                        <a:rPr lang="en-US" sz="1800" b="1" kern="1200" dirty="0">
                          <a:solidFill>
                            <a:schemeClr val="tx1"/>
                          </a:solidFill>
                          <a:latin typeface="+mn-lt"/>
                          <a:ea typeface="+mn-ea"/>
                          <a:cs typeface="+mn-cs"/>
                        </a:rPr>
                        <a:t>Five Disciplines of Cloud Governance</a:t>
                      </a:r>
                    </a:p>
                  </a:txBody>
                  <a:tcPr marL="68580" marR="68580" marT="34290" marB="34290">
                    <a:solidFill>
                      <a:srgbClr val="EAEAEA"/>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37762672"/>
                  </a:ext>
                </a:extLst>
              </a:tr>
              <a:tr h="480060">
                <a:tc>
                  <a:txBody>
                    <a:bodyPr/>
                    <a:lstStyle/>
                    <a:p>
                      <a:r>
                        <a:rPr lang="en-US" sz="1400" dirty="0"/>
                        <a:t>Cost</a:t>
                      </a:r>
                    </a:p>
                    <a:p>
                      <a:r>
                        <a:rPr lang="en-US" sz="1400" dirty="0"/>
                        <a:t>Management</a:t>
                      </a:r>
                    </a:p>
                  </a:txBody>
                  <a:tcPr marL="68580" marR="68580" marT="34290" marB="34290">
                    <a:solidFill>
                      <a:srgbClr val="EAEAEA"/>
                    </a:solidFill>
                  </a:tcPr>
                </a:tc>
                <a:tc>
                  <a:txBody>
                    <a:bodyPr/>
                    <a:lstStyle/>
                    <a:p>
                      <a:r>
                        <a:rPr lang="en-US" sz="1400" dirty="0"/>
                        <a:t>Security</a:t>
                      </a:r>
                    </a:p>
                    <a:p>
                      <a:r>
                        <a:rPr lang="en-US" sz="1400" dirty="0"/>
                        <a:t>Baseline</a:t>
                      </a:r>
                    </a:p>
                  </a:txBody>
                  <a:tcPr marL="68580" marR="68580" marT="34290" marB="34290">
                    <a:solidFill>
                      <a:srgbClr val="EAEAEA"/>
                    </a:solidFill>
                  </a:tcPr>
                </a:tc>
                <a:tc>
                  <a:txBody>
                    <a:bodyPr/>
                    <a:lstStyle/>
                    <a:p>
                      <a:r>
                        <a:rPr lang="en-US" sz="1400" dirty="0"/>
                        <a:t>Resource</a:t>
                      </a:r>
                    </a:p>
                    <a:p>
                      <a:r>
                        <a:rPr lang="en-US" sz="1400" dirty="0"/>
                        <a:t>Consistency</a:t>
                      </a:r>
                    </a:p>
                  </a:txBody>
                  <a:tcPr marL="68580" marR="68580" marT="34290" marB="34290">
                    <a:solidFill>
                      <a:srgbClr val="EAEAEA"/>
                    </a:solidFill>
                  </a:tcPr>
                </a:tc>
                <a:tc>
                  <a:txBody>
                    <a:bodyPr/>
                    <a:lstStyle/>
                    <a:p>
                      <a:r>
                        <a:rPr lang="en-US" sz="1400" dirty="0"/>
                        <a:t>Identity</a:t>
                      </a:r>
                    </a:p>
                    <a:p>
                      <a:r>
                        <a:rPr lang="en-US" sz="1400" dirty="0"/>
                        <a:t>Baseline</a:t>
                      </a:r>
                    </a:p>
                  </a:txBody>
                  <a:tcPr marL="68580" marR="68580" marT="34290" marB="34290">
                    <a:solidFill>
                      <a:srgbClr val="EAEAEA"/>
                    </a:solidFill>
                  </a:tcPr>
                </a:tc>
                <a:tc>
                  <a:txBody>
                    <a:bodyPr/>
                    <a:lstStyle/>
                    <a:p>
                      <a:r>
                        <a:rPr lang="en-US" sz="1400" dirty="0"/>
                        <a:t>Deployment Acceleration</a:t>
                      </a:r>
                    </a:p>
                  </a:txBody>
                  <a:tcPr marL="68580" marR="68580" marT="34290" marB="34290">
                    <a:solidFill>
                      <a:srgbClr val="EAEAEA"/>
                    </a:solidFill>
                  </a:tcPr>
                </a:tc>
                <a:extLst>
                  <a:ext uri="{0D108BD9-81ED-4DB2-BD59-A6C34878D82A}">
                    <a16:rowId xmlns:a16="http://schemas.microsoft.com/office/drawing/2014/main" val="1936525581"/>
                  </a:ext>
                </a:extLst>
              </a:tr>
              <a:tr h="160020">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tc>
                  <a:txBody>
                    <a:bodyPr/>
                    <a:lstStyle/>
                    <a:p>
                      <a:endParaRPr lang="en-US" sz="600" dirty="0"/>
                    </a:p>
                  </a:txBody>
                  <a:tcPr marL="68580" marR="68580" marT="34290" marB="34290">
                    <a:solidFill>
                      <a:srgbClr val="EAEAEA"/>
                    </a:solidFill>
                  </a:tcPr>
                </a:tc>
                <a:extLst>
                  <a:ext uri="{0D108BD9-81ED-4DB2-BD59-A6C34878D82A}">
                    <a16:rowId xmlns:a16="http://schemas.microsoft.com/office/drawing/2014/main" val="2651143177"/>
                  </a:ext>
                </a:extLst>
              </a:tr>
              <a:tr h="982980">
                <a:tc>
                  <a:txBody>
                    <a:bodyPr/>
                    <a:lstStyle/>
                    <a:p>
                      <a:r>
                        <a:rPr lang="en-US" sz="1200" dirty="0"/>
                        <a:t>Evaluate &amp; monitor costs, limit IT spend, scale to need, and cost accountability</a:t>
                      </a:r>
                    </a:p>
                  </a:txBody>
                  <a:tcPr marL="68580" marR="68580" marT="34290" marB="34290">
                    <a:solidFill>
                      <a:srgbClr val="EAEAEA"/>
                    </a:solidFill>
                  </a:tcPr>
                </a:tc>
                <a:tc>
                  <a:txBody>
                    <a:bodyPr/>
                    <a:lstStyle/>
                    <a:p>
                      <a:r>
                        <a:rPr lang="en-US" sz="1200" dirty="0"/>
                        <a:t>Ensure compliance with IT security requirements by applying security baselines</a:t>
                      </a:r>
                    </a:p>
                  </a:txBody>
                  <a:tcPr marL="68580" marR="68580" marT="34290" marB="34290">
                    <a:solidFill>
                      <a:srgbClr val="EAEAEA"/>
                    </a:solidFill>
                  </a:tcPr>
                </a:tc>
                <a:tc>
                  <a:txBody>
                    <a:bodyPr/>
                    <a:lstStyle/>
                    <a:p>
                      <a:r>
                        <a:rPr lang="en-US" sz="1200" dirty="0"/>
                        <a:t>Ensure consistency in resource configuration during on-boarding and recovery</a:t>
                      </a:r>
                    </a:p>
                  </a:txBody>
                  <a:tcPr marL="68580" marR="68580" marT="34290" marB="34290">
                    <a:solidFill>
                      <a:srgbClr val="EAEAEA"/>
                    </a:solidFill>
                  </a:tcPr>
                </a:tc>
                <a:tc>
                  <a:txBody>
                    <a:bodyPr/>
                    <a:lstStyle/>
                    <a:p>
                      <a:r>
                        <a:rPr lang="en-US" sz="1200" dirty="0"/>
                        <a:t>Ensure baseline for identity and access are enforced by consistently applying role assignments</a:t>
                      </a:r>
                    </a:p>
                  </a:txBody>
                  <a:tcPr marL="68580" marR="68580" marT="34290" marB="34290">
                    <a:solidFill>
                      <a:srgbClr val="EAEAEA"/>
                    </a:solidFill>
                  </a:tcPr>
                </a:tc>
                <a:tc>
                  <a:txBody>
                    <a:bodyPr/>
                    <a:lstStyle/>
                    <a:p>
                      <a:r>
                        <a:rPr lang="en-US" sz="1200" dirty="0"/>
                        <a:t>Accelerate deployment through centralization, consistency and standard templates</a:t>
                      </a:r>
                    </a:p>
                  </a:txBody>
                  <a:tcPr marL="68580" marR="68580" marT="34290" marB="34290">
                    <a:solidFill>
                      <a:srgbClr val="EAEAEA"/>
                    </a:solidFill>
                  </a:tcPr>
                </a:tc>
                <a:extLst>
                  <a:ext uri="{0D108BD9-81ED-4DB2-BD59-A6C34878D82A}">
                    <a16:rowId xmlns:a16="http://schemas.microsoft.com/office/drawing/2014/main" val="3874796606"/>
                  </a:ext>
                </a:extLst>
              </a:tr>
            </a:tbl>
          </a:graphicData>
        </a:graphic>
      </p:graphicFrame>
      <p:pic>
        <p:nvPicPr>
          <p:cNvPr id="16" name="Picture 15">
            <a:extLst>
              <a:ext uri="{FF2B5EF4-FFF2-40B4-BE49-F238E27FC236}">
                <a16:creationId xmlns:a16="http://schemas.microsoft.com/office/drawing/2014/main" id="{392F8021-4FF4-E8CC-5894-601C74B0250B}"/>
              </a:ext>
            </a:extLst>
          </p:cNvPr>
          <p:cNvPicPr>
            <a:picLocks noChangeAspect="1"/>
          </p:cNvPicPr>
          <p:nvPr/>
        </p:nvPicPr>
        <p:blipFill>
          <a:blip r:embed="rId6"/>
          <a:stretch>
            <a:fillRect/>
          </a:stretch>
        </p:blipFill>
        <p:spPr>
          <a:xfrm>
            <a:off x="1558810" y="2941183"/>
            <a:ext cx="223058" cy="223058"/>
          </a:xfrm>
          <a:prstGeom prst="rect">
            <a:avLst/>
          </a:prstGeom>
        </p:spPr>
      </p:pic>
      <p:pic>
        <p:nvPicPr>
          <p:cNvPr id="18" name="Picture 17">
            <a:extLst>
              <a:ext uri="{FF2B5EF4-FFF2-40B4-BE49-F238E27FC236}">
                <a16:creationId xmlns:a16="http://schemas.microsoft.com/office/drawing/2014/main" id="{51F641EF-E176-B01F-94CA-96DD3D78A95D}"/>
              </a:ext>
            </a:extLst>
          </p:cNvPr>
          <p:cNvPicPr>
            <a:picLocks noChangeAspect="1"/>
          </p:cNvPicPr>
          <p:nvPr/>
        </p:nvPicPr>
        <p:blipFill>
          <a:blip r:embed="rId7"/>
          <a:stretch>
            <a:fillRect/>
          </a:stretch>
        </p:blipFill>
        <p:spPr>
          <a:xfrm>
            <a:off x="3115415" y="2936974"/>
            <a:ext cx="197807" cy="227267"/>
          </a:xfrm>
          <a:prstGeom prst="rect">
            <a:avLst/>
          </a:prstGeom>
        </p:spPr>
      </p:pic>
      <p:pic>
        <p:nvPicPr>
          <p:cNvPr id="20" name="Picture 19">
            <a:extLst>
              <a:ext uri="{FF2B5EF4-FFF2-40B4-BE49-F238E27FC236}">
                <a16:creationId xmlns:a16="http://schemas.microsoft.com/office/drawing/2014/main" id="{BC6D9188-2E53-2CD8-F21D-2315D46F104C}"/>
              </a:ext>
            </a:extLst>
          </p:cNvPr>
          <p:cNvPicPr>
            <a:picLocks noChangeAspect="1"/>
          </p:cNvPicPr>
          <p:nvPr/>
        </p:nvPicPr>
        <p:blipFill>
          <a:blip r:embed="rId8"/>
          <a:stretch>
            <a:fillRect/>
          </a:stretch>
        </p:blipFill>
        <p:spPr>
          <a:xfrm>
            <a:off x="4520510" y="2936974"/>
            <a:ext cx="252519" cy="227267"/>
          </a:xfrm>
          <a:prstGeom prst="rect">
            <a:avLst/>
          </a:prstGeom>
        </p:spPr>
      </p:pic>
      <p:pic>
        <p:nvPicPr>
          <p:cNvPr id="22" name="Picture 21">
            <a:extLst>
              <a:ext uri="{FF2B5EF4-FFF2-40B4-BE49-F238E27FC236}">
                <a16:creationId xmlns:a16="http://schemas.microsoft.com/office/drawing/2014/main" id="{83038FEB-0D94-2F25-2CAD-D7115EAC2ED2}"/>
              </a:ext>
            </a:extLst>
          </p:cNvPr>
          <p:cNvPicPr>
            <a:picLocks noChangeAspect="1"/>
          </p:cNvPicPr>
          <p:nvPr/>
        </p:nvPicPr>
        <p:blipFill>
          <a:blip r:embed="rId9"/>
          <a:stretch>
            <a:fillRect/>
          </a:stretch>
        </p:blipFill>
        <p:spPr>
          <a:xfrm>
            <a:off x="6137335" y="2937489"/>
            <a:ext cx="227267" cy="235685"/>
          </a:xfrm>
          <a:prstGeom prst="rect">
            <a:avLst/>
          </a:prstGeom>
        </p:spPr>
      </p:pic>
      <p:pic>
        <p:nvPicPr>
          <p:cNvPr id="24" name="Picture 23">
            <a:extLst>
              <a:ext uri="{FF2B5EF4-FFF2-40B4-BE49-F238E27FC236}">
                <a16:creationId xmlns:a16="http://schemas.microsoft.com/office/drawing/2014/main" id="{D1DB0440-430A-FA2C-E8FF-FE2B9D8C6D94}"/>
              </a:ext>
            </a:extLst>
          </p:cNvPr>
          <p:cNvPicPr>
            <a:picLocks noChangeAspect="1"/>
          </p:cNvPicPr>
          <p:nvPr/>
        </p:nvPicPr>
        <p:blipFill>
          <a:blip r:embed="rId10"/>
          <a:stretch>
            <a:fillRect/>
          </a:stretch>
        </p:blipFill>
        <p:spPr>
          <a:xfrm>
            <a:off x="7585192" y="2927587"/>
            <a:ext cx="227267" cy="235685"/>
          </a:xfrm>
          <a:prstGeom prst="rect">
            <a:avLst/>
          </a:prstGeom>
        </p:spPr>
      </p:pic>
    </p:spTree>
    <p:extLst>
      <p:ext uri="{BB962C8B-B14F-4D97-AF65-F5344CB8AC3E}">
        <p14:creationId xmlns:p14="http://schemas.microsoft.com/office/powerpoint/2010/main" val="138395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Azure AD identities (25%)</a:t>
            </a:r>
          </a:p>
          <a:p>
            <a:r>
              <a:rPr lang="en-GB" dirty="0"/>
              <a:t>Authentication and access management (25%)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A299-51C0-4BD8-9A1F-B7A718157CD6}"/>
              </a:ext>
            </a:extLst>
          </p:cNvPr>
          <p:cNvSpPr>
            <a:spLocks noGrp="1"/>
          </p:cNvSpPr>
          <p:nvPr>
            <p:ph type="title"/>
          </p:nvPr>
        </p:nvSpPr>
        <p:spPr/>
        <p:txBody>
          <a:bodyPr/>
          <a:lstStyle/>
          <a:p>
            <a:r>
              <a:rPr lang="en-US" dirty="0"/>
              <a:t>Azure AD-registered devices</a:t>
            </a:r>
          </a:p>
        </p:txBody>
      </p:sp>
      <p:sp>
        <p:nvSpPr>
          <p:cNvPr id="22" name="Content Placeholder 21">
            <a:extLst>
              <a:ext uri="{FF2B5EF4-FFF2-40B4-BE49-F238E27FC236}">
                <a16:creationId xmlns:a16="http://schemas.microsoft.com/office/drawing/2014/main" id="{48750C0D-11AB-4F24-8731-E9B2C954F712}"/>
              </a:ext>
            </a:extLst>
          </p:cNvPr>
          <p:cNvSpPr>
            <a:spLocks noGrp="1"/>
          </p:cNvSpPr>
          <p:nvPr>
            <p:ph idx="1"/>
          </p:nvPr>
        </p:nvSpPr>
        <p:spPr>
          <a:xfrm>
            <a:off x="1147379" y="814771"/>
            <a:ext cx="5266484" cy="3547021"/>
          </a:xfrm>
          <a:solidFill>
            <a:schemeClr val="bg1">
              <a:lumMod val="95000"/>
            </a:schemeClr>
          </a:solidFill>
        </p:spPr>
        <p:txBody>
          <a:bodyPr vert="horz" wrap="square" lIns="102870" tIns="68580" rIns="102870" bIns="68580" rtlCol="0" anchor="t">
            <a:noAutofit/>
          </a:bodyPr>
          <a:lstStyle/>
          <a:p>
            <a:pPr marL="214313" indent="-214313">
              <a:spcBef>
                <a:spcPts val="0"/>
              </a:spcBef>
              <a:spcAft>
                <a:spcPts val="900"/>
              </a:spcAft>
              <a:buFont typeface="Arial" panose="020B0604020202020204" pitchFamily="34" charset="0"/>
              <a:buChar char="•"/>
            </a:pPr>
            <a:r>
              <a:rPr lang="en-US" sz="2000" dirty="0"/>
              <a:t>Supports “BYOD” (bring your own device)</a:t>
            </a:r>
          </a:p>
          <a:p>
            <a:pPr marL="214313" indent="-214313">
              <a:spcBef>
                <a:spcPts val="0"/>
              </a:spcBef>
              <a:spcAft>
                <a:spcPts val="900"/>
              </a:spcAft>
              <a:buFont typeface="Arial" panose="020B0604020202020204" pitchFamily="34" charset="0"/>
              <a:buChar char="•"/>
            </a:pPr>
            <a:r>
              <a:rPr lang="en-US" sz="2000" dirty="0"/>
              <a:t>Registered devices sign in using a Microsoft account</a:t>
            </a:r>
          </a:p>
          <a:p>
            <a:pPr marL="214313" indent="-214313">
              <a:spcBef>
                <a:spcPts val="0"/>
              </a:spcBef>
              <a:spcAft>
                <a:spcPts val="900"/>
              </a:spcAft>
              <a:buFont typeface="Arial" panose="020B0604020202020204" pitchFamily="34" charset="0"/>
              <a:buChar char="•"/>
            </a:pPr>
            <a:r>
              <a:rPr lang="en-US" sz="2000" dirty="0"/>
              <a:t>Also attached to an Azure AD account granting access to organizational resources</a:t>
            </a:r>
          </a:p>
          <a:p>
            <a:pPr marL="214313" indent="-214313">
              <a:spcBef>
                <a:spcPts val="0"/>
              </a:spcBef>
              <a:spcAft>
                <a:spcPts val="900"/>
              </a:spcAft>
              <a:buFont typeface="Arial" panose="020B0604020202020204" pitchFamily="34" charset="0"/>
              <a:buChar char="•"/>
            </a:pPr>
            <a:r>
              <a:rPr lang="en-US" sz="2000" dirty="0"/>
              <a:t>Control using Mobile Device Management (MDM) tools like Microsoft Intune</a:t>
            </a:r>
          </a:p>
          <a:p>
            <a:pPr>
              <a:spcBef>
                <a:spcPts val="0"/>
              </a:spcBef>
              <a:spcAft>
                <a:spcPts val="900"/>
              </a:spcAft>
            </a:pPr>
            <a:endParaRPr lang="en-US" sz="2000" dirty="0"/>
          </a:p>
          <a:p>
            <a:pPr>
              <a:spcBef>
                <a:spcPts val="0"/>
              </a:spcBef>
              <a:spcAft>
                <a:spcPts val="900"/>
              </a:spcAft>
            </a:pPr>
            <a:r>
              <a:rPr lang="en-US" sz="2000" dirty="0"/>
              <a:t>OS – Windows 10, iOS, Android, and macOS</a:t>
            </a:r>
          </a:p>
        </p:txBody>
      </p:sp>
      <p:pic>
        <p:nvPicPr>
          <p:cNvPr id="1026" name="Picture 2" descr="Azure AD registered devices.">
            <a:extLst>
              <a:ext uri="{FF2B5EF4-FFF2-40B4-BE49-F238E27FC236}">
                <a16:creationId xmlns:a16="http://schemas.microsoft.com/office/drawing/2014/main" id="{56252C35-AF6F-4C6F-92E7-FBD3176C8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2307" y="1140273"/>
            <a:ext cx="2385295" cy="322151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16701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361E-DDDB-4BBD-9872-ED8A7BD9ADF3}"/>
              </a:ext>
            </a:extLst>
          </p:cNvPr>
          <p:cNvSpPr>
            <a:spLocks noGrp="1"/>
          </p:cNvSpPr>
          <p:nvPr>
            <p:ph type="title"/>
          </p:nvPr>
        </p:nvSpPr>
        <p:spPr/>
        <p:txBody>
          <a:bodyPr/>
          <a:lstStyle/>
          <a:p>
            <a:r>
              <a:rPr lang="en-US"/>
              <a:t>Azure AD joined devices</a:t>
            </a:r>
          </a:p>
        </p:txBody>
      </p:sp>
      <p:pic>
        <p:nvPicPr>
          <p:cNvPr id="6" name="Picture Placeholder 5" descr="Azure AD joined devices.">
            <a:extLst>
              <a:ext uri="{FF2B5EF4-FFF2-40B4-BE49-F238E27FC236}">
                <a16:creationId xmlns:a16="http://schemas.microsoft.com/office/drawing/2014/main" id="{CBEEC26F-8831-4BD0-B241-C88CAE68644C}"/>
              </a:ext>
            </a:extLst>
          </p:cNvPr>
          <p:cNvPicPr>
            <a:picLocks noGrp="1" noChangeAspect="1"/>
          </p:cNvPicPr>
          <p:nvPr>
            <p:ph idx="1"/>
          </p:nvPr>
        </p:nvPicPr>
        <p:blipFill>
          <a:blip r:embed="rId4"/>
          <a:stretch>
            <a:fillRect/>
          </a:stretch>
        </p:blipFill>
        <p:spPr>
          <a:xfrm>
            <a:off x="4393320" y="843756"/>
            <a:ext cx="4143818" cy="3548062"/>
          </a:xfrm>
        </p:spPr>
      </p:pic>
      <p:sp>
        <p:nvSpPr>
          <p:cNvPr id="4" name="Text Placeholder 3">
            <a:extLst>
              <a:ext uri="{FF2B5EF4-FFF2-40B4-BE49-F238E27FC236}">
                <a16:creationId xmlns:a16="http://schemas.microsoft.com/office/drawing/2014/main" id="{5C264C56-D3C4-44A5-964A-D6442D23FAEB}"/>
              </a:ext>
            </a:extLst>
          </p:cNvPr>
          <p:cNvSpPr>
            <a:spLocks noGrp="1"/>
          </p:cNvSpPr>
          <p:nvPr>
            <p:ph type="body" sz="quarter" idx="4294967295"/>
          </p:nvPr>
        </p:nvSpPr>
        <p:spPr>
          <a:xfrm>
            <a:off x="0" y="1092200"/>
            <a:ext cx="4184650" cy="3051175"/>
          </a:xfrm>
        </p:spPr>
        <p:txBody>
          <a:bodyPr/>
          <a:lstStyle/>
          <a:p>
            <a:pPr marL="214313" indent="-214313">
              <a:buFont typeface="Arial" panose="020B0604020202020204" pitchFamily="34" charset="0"/>
              <a:buChar char="•"/>
            </a:pPr>
            <a:r>
              <a:rPr lang="en-US" sz="1800"/>
              <a:t>Intended for cloud-first or cloud-only organizations</a:t>
            </a:r>
          </a:p>
          <a:p>
            <a:pPr marL="214313" indent="-214313">
              <a:buFont typeface="Arial" panose="020B0604020202020204" pitchFamily="34" charset="0"/>
              <a:buChar char="•"/>
            </a:pPr>
            <a:r>
              <a:rPr lang="en-US" sz="1800"/>
              <a:t>Organization-owned devices</a:t>
            </a:r>
          </a:p>
          <a:p>
            <a:pPr marL="214313" indent="-214313">
              <a:buFont typeface="Arial" panose="020B0604020202020204" pitchFamily="34" charset="0"/>
              <a:buChar char="•"/>
            </a:pPr>
            <a:r>
              <a:rPr lang="en-US" sz="1800"/>
              <a:t>Joined only to Azure AD; organizational account required to sign in</a:t>
            </a:r>
          </a:p>
          <a:p>
            <a:pPr marL="214313" indent="-214313">
              <a:buFont typeface="Arial" panose="020B0604020202020204" pitchFamily="34" charset="0"/>
              <a:buChar char="•"/>
            </a:pPr>
            <a:r>
              <a:rPr lang="en-US" sz="1800"/>
              <a:t>Conditional Access policies can be applied to the device identity</a:t>
            </a:r>
          </a:p>
          <a:p>
            <a:r>
              <a:rPr lang="en-US" sz="1800"/>
              <a:t>OS – Windows 10 devices (not Home)</a:t>
            </a:r>
          </a:p>
        </p:txBody>
      </p:sp>
    </p:spTree>
    <p:custDataLst>
      <p:tags r:id="rId1"/>
    </p:custDataLst>
    <p:extLst>
      <p:ext uri="{BB962C8B-B14F-4D97-AF65-F5344CB8AC3E}">
        <p14:creationId xmlns:p14="http://schemas.microsoft.com/office/powerpoint/2010/main" val="255216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1CA9-1C9D-4B9A-ACF8-5727F9B168F1}"/>
              </a:ext>
            </a:extLst>
          </p:cNvPr>
          <p:cNvSpPr>
            <a:spLocks noGrp="1"/>
          </p:cNvSpPr>
          <p:nvPr>
            <p:ph type="title"/>
          </p:nvPr>
        </p:nvSpPr>
        <p:spPr/>
        <p:txBody>
          <a:bodyPr/>
          <a:lstStyle/>
          <a:p>
            <a:r>
              <a:rPr lang="en-US"/>
              <a:t>Hybrid Azure AD joined devices</a:t>
            </a:r>
          </a:p>
        </p:txBody>
      </p:sp>
      <p:sp>
        <p:nvSpPr>
          <p:cNvPr id="3" name="Text Placeholder 2">
            <a:extLst>
              <a:ext uri="{FF2B5EF4-FFF2-40B4-BE49-F238E27FC236}">
                <a16:creationId xmlns:a16="http://schemas.microsoft.com/office/drawing/2014/main" id="{ABD1E655-6213-4AB8-86BB-B2BD0F51EAEA}"/>
              </a:ext>
            </a:extLst>
          </p:cNvPr>
          <p:cNvSpPr>
            <a:spLocks noGrp="1"/>
          </p:cNvSpPr>
          <p:nvPr>
            <p:ph idx="1"/>
          </p:nvPr>
        </p:nvSpPr>
        <p:spPr/>
        <p:txBody>
          <a:bodyPr/>
          <a:lstStyle/>
          <a:p>
            <a:r>
              <a:rPr lang="en-US" sz="1800"/>
              <a:t>Use Azure AD hybrid joined devices if:</a:t>
            </a:r>
          </a:p>
          <a:p>
            <a:pPr marL="214313" indent="-214313">
              <a:buFont typeface="Arial" panose="020B0604020202020204" pitchFamily="34" charset="0"/>
              <a:buChar char="•"/>
            </a:pPr>
            <a:r>
              <a:rPr lang="en-US" sz="1800"/>
              <a:t>You have Win32 apps deployed to these devices using Active Directory machine authentication</a:t>
            </a:r>
          </a:p>
          <a:p>
            <a:pPr marL="214313" indent="-214313">
              <a:buFont typeface="Arial" panose="020B0604020202020204" pitchFamily="34" charset="0"/>
              <a:buChar char="•"/>
            </a:pPr>
            <a:r>
              <a:rPr lang="en-US" sz="1800"/>
              <a:t>You want to continue to use Group Policy to manage the device</a:t>
            </a:r>
          </a:p>
          <a:p>
            <a:pPr marL="214313" indent="-214313">
              <a:buFont typeface="Arial" panose="020B0604020202020204" pitchFamily="34" charset="0"/>
              <a:buChar char="•"/>
            </a:pPr>
            <a:r>
              <a:rPr lang="en-US" sz="1800"/>
              <a:t>You want to use existing image solutions to deploy devices</a:t>
            </a:r>
          </a:p>
          <a:p>
            <a:r>
              <a:rPr lang="en-US" sz="1800"/>
              <a:t>OS - Windows 7 and 8.1 devices in addition to Windows 10</a:t>
            </a:r>
          </a:p>
        </p:txBody>
      </p:sp>
      <p:pic>
        <p:nvPicPr>
          <p:cNvPr id="10" name="Picture 9" descr="Hybrid Azure AD joined devices.">
            <a:extLst>
              <a:ext uri="{FF2B5EF4-FFF2-40B4-BE49-F238E27FC236}">
                <a16:creationId xmlns:a16="http://schemas.microsoft.com/office/drawing/2014/main" id="{6E803E38-2F9C-41DD-9CD8-C910C99FB8C5}"/>
              </a:ext>
            </a:extLst>
          </p:cNvPr>
          <p:cNvPicPr>
            <a:picLocks noChangeAspect="1"/>
          </p:cNvPicPr>
          <p:nvPr/>
        </p:nvPicPr>
        <p:blipFill rotWithShape="1">
          <a:blip r:embed="rId4"/>
          <a:srcRect l="2279" t="2928" r="2315" b="1724"/>
          <a:stretch/>
        </p:blipFill>
        <p:spPr>
          <a:xfrm>
            <a:off x="5001322" y="1141873"/>
            <a:ext cx="3537725" cy="2943386"/>
          </a:xfrm>
          <a:prstGeom prst="rect">
            <a:avLst/>
          </a:prstGeom>
        </p:spPr>
      </p:pic>
    </p:spTree>
    <p:custDataLst>
      <p:tags r:id="rId1"/>
    </p:custDataLst>
    <p:extLst>
      <p:ext uri="{BB962C8B-B14F-4D97-AF65-F5344CB8AC3E}">
        <p14:creationId xmlns:p14="http://schemas.microsoft.com/office/powerpoint/2010/main" val="82926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8500-C4CB-1466-667B-7266286C6137}"/>
              </a:ext>
            </a:extLst>
          </p:cNvPr>
          <p:cNvSpPr>
            <a:spLocks noGrp="1"/>
          </p:cNvSpPr>
          <p:nvPr>
            <p:ph type="title"/>
          </p:nvPr>
        </p:nvSpPr>
        <p:spPr/>
        <p:txBody>
          <a:bodyPr/>
          <a:lstStyle/>
          <a:p>
            <a:r>
              <a:rPr lang="en-US" dirty="0"/>
              <a:t>Manage custom security attributes (preview)</a:t>
            </a:r>
          </a:p>
        </p:txBody>
      </p:sp>
      <p:pic>
        <p:nvPicPr>
          <p:cNvPr id="6" name="Picture 5">
            <a:extLst>
              <a:ext uri="{FF2B5EF4-FFF2-40B4-BE49-F238E27FC236}">
                <a16:creationId xmlns:a16="http://schemas.microsoft.com/office/drawing/2014/main" id="{2B70B1B9-F657-FC29-35B5-02C34C22CA3E}"/>
              </a:ext>
            </a:extLst>
          </p:cNvPr>
          <p:cNvPicPr>
            <a:picLocks noChangeAspect="1"/>
          </p:cNvPicPr>
          <p:nvPr/>
        </p:nvPicPr>
        <p:blipFill>
          <a:blip r:embed="rId3"/>
          <a:stretch>
            <a:fillRect/>
          </a:stretch>
        </p:blipFill>
        <p:spPr>
          <a:xfrm>
            <a:off x="1841479" y="1277430"/>
            <a:ext cx="5961032" cy="3404621"/>
          </a:xfrm>
          <a:prstGeom prst="rect">
            <a:avLst/>
          </a:prstGeom>
        </p:spPr>
      </p:pic>
      <p:sp>
        <p:nvSpPr>
          <p:cNvPr id="9" name="Rectangle 8">
            <a:extLst>
              <a:ext uri="{FF2B5EF4-FFF2-40B4-BE49-F238E27FC236}">
                <a16:creationId xmlns:a16="http://schemas.microsoft.com/office/drawing/2014/main" id="{A4727F58-3879-1120-3EA0-D0E32A8B29AA}"/>
              </a:ext>
            </a:extLst>
          </p:cNvPr>
          <p:cNvSpPr/>
          <p:nvPr/>
        </p:nvSpPr>
        <p:spPr bwMode="auto">
          <a:xfrm>
            <a:off x="1826488" y="912543"/>
            <a:ext cx="5990562" cy="362198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7685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9A43-C908-429D-A391-CE3064905006}"/>
              </a:ext>
            </a:extLst>
          </p:cNvPr>
          <p:cNvSpPr>
            <a:spLocks noGrp="1"/>
          </p:cNvSpPr>
          <p:nvPr>
            <p:ph type="title"/>
          </p:nvPr>
        </p:nvSpPr>
        <p:spPr/>
        <p:txBody>
          <a:bodyPr/>
          <a:lstStyle/>
          <a:p>
            <a:r>
              <a:rPr lang="en-US"/>
              <a:t>Azure Active Directory B2B</a:t>
            </a:r>
          </a:p>
        </p:txBody>
      </p:sp>
      <p:pic>
        <p:nvPicPr>
          <p:cNvPr id="5" name="Content Placeholder 4" descr="Diagram of Azure AD B2B overview">
            <a:extLst>
              <a:ext uri="{FF2B5EF4-FFF2-40B4-BE49-F238E27FC236}">
                <a16:creationId xmlns:a16="http://schemas.microsoft.com/office/drawing/2014/main" id="{C6E34676-4263-4E93-9E40-AAC9F4A4FE68}"/>
              </a:ext>
            </a:extLst>
          </p:cNvPr>
          <p:cNvPicPr>
            <a:picLocks noGrp="1" noChangeAspect="1"/>
          </p:cNvPicPr>
          <p:nvPr>
            <p:ph idx="1"/>
          </p:nvPr>
        </p:nvPicPr>
        <p:blipFill>
          <a:blip r:embed="rId4"/>
          <a:stretch>
            <a:fillRect/>
          </a:stretch>
        </p:blipFill>
        <p:spPr>
          <a:xfrm>
            <a:off x="1745293" y="1181821"/>
            <a:ext cx="6343976" cy="2813195"/>
          </a:xfrm>
        </p:spPr>
      </p:pic>
    </p:spTree>
    <p:custDataLst>
      <p:tags r:id="rId1"/>
    </p:custDataLst>
    <p:extLst>
      <p:ext uri="{BB962C8B-B14F-4D97-AF65-F5344CB8AC3E}">
        <p14:creationId xmlns:p14="http://schemas.microsoft.com/office/powerpoint/2010/main" val="2596632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9A43-C908-429D-A391-CE3064905006}"/>
              </a:ext>
            </a:extLst>
          </p:cNvPr>
          <p:cNvSpPr>
            <a:spLocks noGrp="1"/>
          </p:cNvSpPr>
          <p:nvPr>
            <p:ph type="title"/>
          </p:nvPr>
        </p:nvSpPr>
        <p:spPr/>
        <p:txBody>
          <a:bodyPr/>
          <a:lstStyle/>
          <a:p>
            <a:r>
              <a:rPr lang="en-US"/>
              <a:t>Azure AD B2B collaboration user states</a:t>
            </a:r>
          </a:p>
        </p:txBody>
      </p:sp>
      <p:graphicFrame>
        <p:nvGraphicFramePr>
          <p:cNvPr id="6" name="Table 6">
            <a:extLst>
              <a:ext uri="{FF2B5EF4-FFF2-40B4-BE49-F238E27FC236}">
                <a16:creationId xmlns:a16="http://schemas.microsoft.com/office/drawing/2014/main" id="{1652CDF5-E82B-4074-8393-88DB704F6330}"/>
              </a:ext>
            </a:extLst>
          </p:cNvPr>
          <p:cNvGraphicFramePr>
            <a:graphicFrameLocks noGrp="1"/>
          </p:cNvGraphicFramePr>
          <p:nvPr>
            <p:ph idx="1"/>
            <p:extLst>
              <p:ext uri="{D42A27DB-BD31-4B8C-83A1-F6EECF244321}">
                <p14:modId xmlns:p14="http://schemas.microsoft.com/office/powerpoint/2010/main" val="138315829"/>
              </p:ext>
            </p:extLst>
          </p:nvPr>
        </p:nvGraphicFramePr>
        <p:xfrm>
          <a:off x="1147763" y="814388"/>
          <a:ext cx="7539036" cy="1623060"/>
        </p:xfrm>
        <a:graphic>
          <a:graphicData uri="http://schemas.openxmlformats.org/drawingml/2006/table">
            <a:tbl>
              <a:tblPr firstRow="1" bandRow="1">
                <a:tableStyleId>{5C22544A-7EE6-4342-B048-85BDC9FD1C3A}</a:tableStyleId>
              </a:tblPr>
              <a:tblGrid>
                <a:gridCol w="1848879">
                  <a:extLst>
                    <a:ext uri="{9D8B030D-6E8A-4147-A177-3AD203B41FA5}">
                      <a16:colId xmlns:a16="http://schemas.microsoft.com/office/drawing/2014/main" val="2200973611"/>
                    </a:ext>
                  </a:extLst>
                </a:gridCol>
                <a:gridCol w="5690157">
                  <a:extLst>
                    <a:ext uri="{9D8B030D-6E8A-4147-A177-3AD203B41FA5}">
                      <a16:colId xmlns:a16="http://schemas.microsoft.com/office/drawing/2014/main" val="4166458479"/>
                    </a:ext>
                  </a:extLst>
                </a:gridCol>
              </a:tblGrid>
              <a:tr h="274320">
                <a:tc>
                  <a:txBody>
                    <a:bodyPr/>
                    <a:lstStyle/>
                    <a:p>
                      <a:r>
                        <a:rPr lang="en-US" sz="1400"/>
                        <a:t>Guest user state (origin)</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val="486628058"/>
                  </a:ext>
                </a:extLst>
              </a:tr>
              <a:tr h="278130">
                <a:tc>
                  <a:txBody>
                    <a:bodyPr/>
                    <a:lstStyle/>
                    <a:p>
                      <a:r>
                        <a:rPr lang="en-US" sz="1400"/>
                        <a:t>State 1</a:t>
                      </a:r>
                    </a:p>
                  </a:txBody>
                  <a:tcPr marL="68580" marR="68580" marT="34290" marB="34290"/>
                </a:tc>
                <a:tc>
                  <a:txBody>
                    <a:bodyPr/>
                    <a:lstStyle/>
                    <a:p>
                      <a:r>
                        <a:rPr lang="en-US" sz="1400"/>
                        <a:t>Guest account in an External Azure AD</a:t>
                      </a:r>
                    </a:p>
                  </a:txBody>
                  <a:tcPr marL="68580" marR="68580" marT="34290" marB="34290"/>
                </a:tc>
                <a:extLst>
                  <a:ext uri="{0D108BD9-81ED-4DB2-BD59-A6C34878D82A}">
                    <a16:rowId xmlns:a16="http://schemas.microsoft.com/office/drawing/2014/main" val="1063072710"/>
                  </a:ext>
                </a:extLst>
              </a:tr>
              <a:tr h="278130">
                <a:tc>
                  <a:txBody>
                    <a:bodyPr/>
                    <a:lstStyle/>
                    <a:p>
                      <a:r>
                        <a:rPr lang="en-US" sz="1400"/>
                        <a:t>State 2</a:t>
                      </a:r>
                    </a:p>
                  </a:txBody>
                  <a:tcPr marL="68580" marR="68580" marT="34290" marB="34290"/>
                </a:tc>
                <a:tc>
                  <a:txBody>
                    <a:bodyPr/>
                    <a:lstStyle/>
                    <a:p>
                      <a:r>
                        <a:rPr lang="en-US" sz="1400"/>
                        <a:t>Guest account is a Microsoft Account</a:t>
                      </a:r>
                    </a:p>
                  </a:txBody>
                  <a:tcPr marL="68580" marR="68580" marT="34290" marB="34290"/>
                </a:tc>
                <a:extLst>
                  <a:ext uri="{0D108BD9-81ED-4DB2-BD59-A6C34878D82A}">
                    <a16:rowId xmlns:a16="http://schemas.microsoft.com/office/drawing/2014/main" val="4020553614"/>
                  </a:ext>
                </a:extLst>
              </a:tr>
              <a:tr h="278130">
                <a:tc>
                  <a:txBody>
                    <a:bodyPr/>
                    <a:lstStyle/>
                    <a:p>
                      <a:r>
                        <a:rPr lang="en-US" sz="1400"/>
                        <a:t>State 3</a:t>
                      </a:r>
                    </a:p>
                  </a:txBody>
                  <a:tcPr marL="68580" marR="68580" marT="34290" marB="34290"/>
                </a:tc>
                <a:tc>
                  <a:txBody>
                    <a:bodyPr/>
                    <a:lstStyle/>
                    <a:p>
                      <a:r>
                        <a:rPr lang="en-US" sz="1400"/>
                        <a:t>Guest account lives in on-premises Active Directory</a:t>
                      </a:r>
                    </a:p>
                  </a:txBody>
                  <a:tcPr marL="68580" marR="68580" marT="34290" marB="34290"/>
                </a:tc>
                <a:extLst>
                  <a:ext uri="{0D108BD9-81ED-4DB2-BD59-A6C34878D82A}">
                    <a16:rowId xmlns:a16="http://schemas.microsoft.com/office/drawing/2014/main" val="2842768950"/>
                  </a:ext>
                </a:extLst>
              </a:tr>
              <a:tr h="278130">
                <a:tc>
                  <a:txBody>
                    <a:bodyPr/>
                    <a:lstStyle/>
                    <a:p>
                      <a:r>
                        <a:rPr lang="en-US" sz="1400"/>
                        <a:t>State 4</a:t>
                      </a:r>
                    </a:p>
                  </a:txBody>
                  <a:tcPr marL="68580" marR="68580" marT="34290" marB="34290"/>
                </a:tc>
                <a:tc>
                  <a:txBody>
                    <a:bodyPr/>
                    <a:lstStyle/>
                    <a:p>
                      <a:r>
                        <a:rPr lang="en-US" sz="1400"/>
                        <a:t>Guest account exist only in organizations Azure AD (Cloud only account)</a:t>
                      </a:r>
                    </a:p>
                  </a:txBody>
                  <a:tcPr marL="68580" marR="68580" marT="34290" marB="34290"/>
                </a:tc>
                <a:extLst>
                  <a:ext uri="{0D108BD9-81ED-4DB2-BD59-A6C34878D82A}">
                    <a16:rowId xmlns:a16="http://schemas.microsoft.com/office/drawing/2014/main" val="916372770"/>
                  </a:ext>
                </a:extLst>
              </a:tr>
            </a:tbl>
          </a:graphicData>
        </a:graphic>
      </p:graphicFrame>
      <p:pic>
        <p:nvPicPr>
          <p:cNvPr id="4" name="Picture 3" descr="Diagram of the different ways an external user account can be generated and verified, as they are invited to you Azure AD.">
            <a:extLst>
              <a:ext uri="{FF2B5EF4-FFF2-40B4-BE49-F238E27FC236}">
                <a16:creationId xmlns:a16="http://schemas.microsoft.com/office/drawing/2014/main" id="{033E80AA-79B1-4E96-B9A0-D2669516E5B9}"/>
              </a:ext>
            </a:extLst>
          </p:cNvPr>
          <p:cNvPicPr>
            <a:picLocks noChangeAspect="1"/>
          </p:cNvPicPr>
          <p:nvPr/>
        </p:nvPicPr>
        <p:blipFill>
          <a:blip r:embed="rId4"/>
          <a:stretch>
            <a:fillRect/>
          </a:stretch>
        </p:blipFill>
        <p:spPr>
          <a:xfrm>
            <a:off x="3422468" y="2641954"/>
            <a:ext cx="2810152" cy="2368744"/>
          </a:xfrm>
          <a:prstGeom prst="rect">
            <a:avLst/>
          </a:prstGeom>
        </p:spPr>
      </p:pic>
    </p:spTree>
    <p:custDataLst>
      <p:tags r:id="rId1"/>
    </p:custDataLst>
    <p:extLst>
      <p:ext uri="{BB962C8B-B14F-4D97-AF65-F5344CB8AC3E}">
        <p14:creationId xmlns:p14="http://schemas.microsoft.com/office/powerpoint/2010/main" val="3597972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D21F-AA61-4F14-9604-1F5A505B0968}"/>
              </a:ext>
            </a:extLst>
          </p:cNvPr>
          <p:cNvSpPr>
            <a:spLocks noGrp="1"/>
          </p:cNvSpPr>
          <p:nvPr>
            <p:ph type="title"/>
          </p:nvPr>
        </p:nvSpPr>
        <p:spPr/>
        <p:txBody>
          <a:bodyPr/>
          <a:lstStyle/>
          <a:p>
            <a:r>
              <a:rPr lang="en-US"/>
              <a:t>B2B user states</a:t>
            </a:r>
          </a:p>
        </p:txBody>
      </p:sp>
      <p:pic>
        <p:nvPicPr>
          <p:cNvPr id="8" name="Content Placeholder 7" descr="Diagram depicting the four user states.">
            <a:extLst>
              <a:ext uri="{FF2B5EF4-FFF2-40B4-BE49-F238E27FC236}">
                <a16:creationId xmlns:a16="http://schemas.microsoft.com/office/drawing/2014/main" id="{7BC37772-CFBE-4194-83ED-C2B4DA1091BE}"/>
              </a:ext>
            </a:extLst>
          </p:cNvPr>
          <p:cNvPicPr>
            <a:picLocks noGrp="1" noChangeAspect="1"/>
          </p:cNvPicPr>
          <p:nvPr>
            <p:ph idx="1"/>
          </p:nvPr>
        </p:nvPicPr>
        <p:blipFill rotWithShape="1">
          <a:blip r:embed="rId4"/>
          <a:stretch/>
        </p:blipFill>
        <p:spPr>
          <a:xfrm>
            <a:off x="248539" y="724989"/>
            <a:ext cx="8646922" cy="3917290"/>
          </a:xfrm>
        </p:spPr>
      </p:pic>
    </p:spTree>
    <p:custDataLst>
      <p:tags r:id="rId1"/>
    </p:custDataLst>
    <p:extLst>
      <p:ext uri="{BB962C8B-B14F-4D97-AF65-F5344CB8AC3E}">
        <p14:creationId xmlns:p14="http://schemas.microsoft.com/office/powerpoint/2010/main" val="624283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9871-DD1F-4391-9391-4620A248745B}"/>
              </a:ext>
            </a:extLst>
          </p:cNvPr>
          <p:cNvSpPr>
            <a:spLocks noGrp="1"/>
          </p:cNvSpPr>
          <p:nvPr>
            <p:ph type="title"/>
          </p:nvPr>
        </p:nvSpPr>
        <p:spPr/>
        <p:txBody>
          <a:bodyPr/>
          <a:lstStyle/>
          <a:p>
            <a:r>
              <a:rPr lang="en-US"/>
              <a:t>What is Azure Active Directory Connect?</a:t>
            </a:r>
          </a:p>
        </p:txBody>
      </p:sp>
      <p:sp>
        <p:nvSpPr>
          <p:cNvPr id="3" name="Text Placeholder 2">
            <a:extLst>
              <a:ext uri="{FF2B5EF4-FFF2-40B4-BE49-F238E27FC236}">
                <a16:creationId xmlns:a16="http://schemas.microsoft.com/office/drawing/2014/main" id="{954A5CD3-D2BA-4ECA-BD1F-22EF9205A3F9}"/>
              </a:ext>
            </a:extLst>
          </p:cNvPr>
          <p:cNvSpPr>
            <a:spLocks noGrp="1"/>
          </p:cNvSpPr>
          <p:nvPr>
            <p:ph idx="1"/>
          </p:nvPr>
        </p:nvSpPr>
        <p:spPr/>
        <p:txBody>
          <a:bodyPr/>
          <a:lstStyle/>
          <a:p>
            <a:pPr marL="214313" indent="-214313">
              <a:buFont typeface="Arial" panose="020B0604020202020204" pitchFamily="34" charset="0"/>
              <a:buChar char="•"/>
            </a:pPr>
            <a:r>
              <a:rPr lang="en-US"/>
              <a:t>Azure AD Connect is a solution that bridges an organizations on-premises Active Directory with your cloud-based Azure Active Directory</a:t>
            </a:r>
          </a:p>
          <a:p>
            <a:pPr marL="214313" indent="-214313">
              <a:buFont typeface="Arial" panose="020B0604020202020204" pitchFamily="34" charset="0"/>
              <a:buChar char="•"/>
            </a:pPr>
            <a:r>
              <a:rPr lang="en-US"/>
              <a:t>Azure Active Directory Connect provides:</a:t>
            </a:r>
          </a:p>
          <a:p>
            <a:pPr marL="550457" lvl="2" indent="-214313">
              <a:buFont typeface="Arial" panose="020B0604020202020204" pitchFamily="34" charset="0"/>
              <a:buChar char="•"/>
            </a:pPr>
            <a:r>
              <a:rPr lang="en-US"/>
              <a:t>Synchronization</a:t>
            </a:r>
          </a:p>
          <a:p>
            <a:pPr marL="550457" lvl="2" indent="-214313">
              <a:buFont typeface="Arial" panose="020B0604020202020204" pitchFamily="34" charset="0"/>
              <a:buChar char="•"/>
            </a:pPr>
            <a:r>
              <a:rPr lang="en-US"/>
              <a:t>Password hash synchronization</a:t>
            </a:r>
          </a:p>
          <a:p>
            <a:pPr marL="550457" lvl="2" indent="-214313">
              <a:buFont typeface="Arial" panose="020B0604020202020204" pitchFamily="34" charset="0"/>
              <a:buChar char="•"/>
            </a:pPr>
            <a:r>
              <a:rPr lang="en-US"/>
              <a:t>Pass-through authentication</a:t>
            </a:r>
          </a:p>
          <a:p>
            <a:pPr marL="550457" lvl="2" indent="-214313">
              <a:buFont typeface="Arial" panose="020B0604020202020204" pitchFamily="34" charset="0"/>
              <a:buChar char="•"/>
            </a:pPr>
            <a:r>
              <a:rPr lang="en-US"/>
              <a:t>Federation integration</a:t>
            </a:r>
          </a:p>
          <a:p>
            <a:pPr marL="550457" lvl="2" indent="-214313">
              <a:buFont typeface="Arial" panose="020B0604020202020204" pitchFamily="34" charset="0"/>
              <a:buChar char="•"/>
            </a:pPr>
            <a:r>
              <a:rPr lang="en-US"/>
              <a:t>Health monitoring</a:t>
            </a:r>
          </a:p>
        </p:txBody>
      </p:sp>
      <p:pic>
        <p:nvPicPr>
          <p:cNvPr id="10" name="Picture 9" descr="What is Azure AD Connect">
            <a:extLst>
              <a:ext uri="{FF2B5EF4-FFF2-40B4-BE49-F238E27FC236}">
                <a16:creationId xmlns:a16="http://schemas.microsoft.com/office/drawing/2014/main" id="{B71E4DE9-424F-416B-AF35-6527053114E5}"/>
              </a:ext>
            </a:extLst>
          </p:cNvPr>
          <p:cNvPicPr>
            <a:picLocks noChangeAspect="1"/>
          </p:cNvPicPr>
          <p:nvPr/>
        </p:nvPicPr>
        <p:blipFill rotWithShape="1">
          <a:blip r:embed="rId4"/>
          <a:srcRect l="1258" t="1563" r="442" b="1356"/>
          <a:stretch/>
        </p:blipFill>
        <p:spPr>
          <a:xfrm>
            <a:off x="4691816" y="1138866"/>
            <a:ext cx="4063361" cy="2875922"/>
          </a:xfrm>
          <a:prstGeom prst="rect">
            <a:avLst/>
          </a:prstGeom>
        </p:spPr>
      </p:pic>
    </p:spTree>
    <p:custDataLst>
      <p:tags r:id="rId1"/>
    </p:custDataLst>
    <p:extLst>
      <p:ext uri="{BB962C8B-B14F-4D97-AF65-F5344CB8AC3E}">
        <p14:creationId xmlns:p14="http://schemas.microsoft.com/office/powerpoint/2010/main" val="77002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DB46-04A7-48FC-A8A1-1DA5E2015250}"/>
              </a:ext>
            </a:extLst>
          </p:cNvPr>
          <p:cNvSpPr>
            <a:spLocks noGrp="1"/>
          </p:cNvSpPr>
          <p:nvPr>
            <p:ph type="title"/>
          </p:nvPr>
        </p:nvSpPr>
        <p:spPr/>
        <p:txBody>
          <a:bodyPr/>
          <a:lstStyle/>
          <a:p>
            <a:r>
              <a:rPr lang="en-US"/>
              <a:t>Azure AD Connect cloud sync</a:t>
            </a:r>
          </a:p>
        </p:txBody>
      </p:sp>
      <p:sp>
        <p:nvSpPr>
          <p:cNvPr id="3" name="Content Placeholder 2">
            <a:extLst>
              <a:ext uri="{FF2B5EF4-FFF2-40B4-BE49-F238E27FC236}">
                <a16:creationId xmlns:a16="http://schemas.microsoft.com/office/drawing/2014/main" id="{A604D322-C145-A462-9046-9A13513879CF}"/>
              </a:ext>
            </a:extLst>
          </p:cNvPr>
          <p:cNvSpPr>
            <a:spLocks noGrp="1"/>
          </p:cNvSpPr>
          <p:nvPr>
            <p:ph idx="1"/>
          </p:nvPr>
        </p:nvSpPr>
        <p:spPr/>
        <p:txBody>
          <a:bodyPr/>
          <a:lstStyle/>
          <a:p>
            <a:endParaRPr lang="en-US"/>
          </a:p>
        </p:txBody>
      </p:sp>
      <p:grpSp>
        <p:nvGrpSpPr>
          <p:cNvPr id="7" name="Group 6" descr="Process flow diagram of Azure AD Connect cloud sync.  On the left we have an on-premises Active Directory that has user accounts and other information.  On the right is the Azure cloud with Azure AD implemented.  An arrow connects the two to show data flowing from the on-premises AD to Azure AD.">
            <a:extLst>
              <a:ext uri="{FF2B5EF4-FFF2-40B4-BE49-F238E27FC236}">
                <a16:creationId xmlns:a16="http://schemas.microsoft.com/office/drawing/2014/main" id="{771CC729-59A9-4823-9173-070AC7E5BEE7}"/>
              </a:ext>
            </a:extLst>
          </p:cNvPr>
          <p:cNvGrpSpPr/>
          <p:nvPr/>
        </p:nvGrpSpPr>
        <p:grpSpPr>
          <a:xfrm>
            <a:off x="303405" y="1490545"/>
            <a:ext cx="4127571" cy="2333252"/>
            <a:chOff x="592572" y="1527406"/>
            <a:chExt cx="5503428" cy="3111003"/>
          </a:xfrm>
        </p:grpSpPr>
        <p:pic>
          <p:nvPicPr>
            <p:cNvPr id="5" name="Picture 4">
              <a:extLst>
                <a:ext uri="{FF2B5EF4-FFF2-40B4-BE49-F238E27FC236}">
                  <a16:creationId xmlns:a16="http://schemas.microsoft.com/office/drawing/2014/main" id="{F5FF6C70-8879-463E-B9BC-5519460EF8C1}"/>
                </a:ext>
              </a:extLst>
            </p:cNvPr>
            <p:cNvPicPr>
              <a:picLocks noChangeAspect="1"/>
            </p:cNvPicPr>
            <p:nvPr/>
          </p:nvPicPr>
          <p:blipFill>
            <a:blip r:embed="rId3"/>
            <a:stretch>
              <a:fillRect/>
            </a:stretch>
          </p:blipFill>
          <p:spPr>
            <a:xfrm>
              <a:off x="678365" y="1775003"/>
              <a:ext cx="5325683" cy="2679505"/>
            </a:xfrm>
            <a:prstGeom prst="rect">
              <a:avLst/>
            </a:prstGeom>
          </p:spPr>
        </p:pic>
        <p:sp>
          <p:nvSpPr>
            <p:cNvPr id="6" name="Rectangle 5">
              <a:extLst>
                <a:ext uri="{FF2B5EF4-FFF2-40B4-BE49-F238E27FC236}">
                  <a16:creationId xmlns:a16="http://schemas.microsoft.com/office/drawing/2014/main" id="{22C2327B-E9DF-46ED-884B-182A79E3124A}"/>
                </a:ext>
              </a:extLst>
            </p:cNvPr>
            <p:cNvSpPr/>
            <p:nvPr/>
          </p:nvSpPr>
          <p:spPr bwMode="auto">
            <a:xfrm>
              <a:off x="592572" y="1527406"/>
              <a:ext cx="5503428" cy="3111003"/>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722F65D-64B9-4104-9733-D2C92A461A9B}"/>
              </a:ext>
            </a:extLst>
          </p:cNvPr>
          <p:cNvSpPr txBox="1">
            <a:spLocks/>
          </p:cNvSpPr>
          <p:nvPr/>
        </p:nvSpPr>
        <p:spPr>
          <a:xfrm>
            <a:off x="4669933" y="793613"/>
            <a:ext cx="4184483" cy="3727116"/>
          </a:xfrm>
          <a:prstGeom prst="rect">
            <a:avLst/>
          </a:prstGeom>
          <a:solidFill>
            <a:schemeClr val="bg2"/>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4313" indent="-214313">
              <a:buFont typeface="Arial" panose="020B0604020202020204" pitchFamily="34" charset="0"/>
              <a:buChar char="•"/>
            </a:pPr>
            <a:r>
              <a:rPr lang="en-US" sz="1765"/>
              <a:t>Azure AD Connect cloud sync is a solution syncs your on-premises AD with Azure AD</a:t>
            </a:r>
          </a:p>
          <a:p>
            <a:pPr marL="214313" indent="-214313">
              <a:buFont typeface="Arial" panose="020B0604020202020204" pitchFamily="34" charset="0"/>
              <a:buChar char="•"/>
            </a:pPr>
            <a:endParaRPr lang="en-US" sz="1765"/>
          </a:p>
          <a:p>
            <a:pPr marL="214313" indent="-214313">
              <a:buFont typeface="Arial" panose="020B0604020202020204" pitchFamily="34" charset="0"/>
              <a:buChar char="•"/>
            </a:pPr>
            <a:r>
              <a:rPr lang="en-US" sz="1765"/>
              <a:t>Lightweight provisioning agent required on the on-premises AD</a:t>
            </a:r>
          </a:p>
          <a:p>
            <a:pPr marL="214313" indent="-214313">
              <a:buFont typeface="Arial" panose="020B0604020202020204" pitchFamily="34" charset="0"/>
              <a:buChar char="•"/>
            </a:pPr>
            <a:endParaRPr lang="en-US" sz="1765"/>
          </a:p>
          <a:p>
            <a:pPr marL="214313" indent="-214313">
              <a:buFont typeface="Arial" panose="020B0604020202020204" pitchFamily="34" charset="0"/>
              <a:buChar char="•"/>
            </a:pPr>
            <a:r>
              <a:rPr lang="en-US" sz="1765"/>
              <a:t>All sync configuration is managed in the cloud</a:t>
            </a:r>
          </a:p>
          <a:p>
            <a:pPr marL="214313" indent="-214313">
              <a:buFont typeface="Arial" panose="020B0604020202020204" pitchFamily="34" charset="0"/>
              <a:buChar char="•"/>
            </a:pPr>
            <a:endParaRPr lang="en-US" sz="1765"/>
          </a:p>
          <a:p>
            <a:pPr marL="214313" indent="-214313">
              <a:buFont typeface="Arial" panose="020B0604020202020204" pitchFamily="34" charset="0"/>
              <a:buChar char="•"/>
            </a:pPr>
            <a:r>
              <a:rPr lang="en-US" sz="1765"/>
              <a:t>Can be used in conjunction with Azure AD Connect</a:t>
            </a:r>
          </a:p>
          <a:p>
            <a:pPr marL="214313" indent="-214313">
              <a:buFont typeface="Arial" panose="020B0604020202020204" pitchFamily="34" charset="0"/>
              <a:buChar char="•"/>
            </a:pPr>
            <a:endParaRPr lang="en-US" sz="1765"/>
          </a:p>
        </p:txBody>
      </p:sp>
    </p:spTree>
    <p:extLst>
      <p:ext uri="{BB962C8B-B14F-4D97-AF65-F5344CB8AC3E}">
        <p14:creationId xmlns:p14="http://schemas.microsoft.com/office/powerpoint/2010/main" val="342081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CD10-6377-49F3-A8AB-B492287CD5E5}"/>
              </a:ext>
            </a:extLst>
          </p:cNvPr>
          <p:cNvSpPr>
            <a:spLocks noGrp="1"/>
          </p:cNvSpPr>
          <p:nvPr>
            <p:ph type="title"/>
          </p:nvPr>
        </p:nvSpPr>
        <p:spPr/>
        <p:txBody>
          <a:bodyPr/>
          <a:lstStyle/>
          <a:p>
            <a:r>
              <a:rPr lang="en-US"/>
              <a:t>Azure AD Connect component factors</a:t>
            </a:r>
          </a:p>
        </p:txBody>
      </p:sp>
      <p:pic>
        <p:nvPicPr>
          <p:cNvPr id="5" name="Content Placeholder 4" descr="Diagram shows how the connected directories and Azure AD Connect provisioning engine interact, including Connector Space and Metaverse components in an SQL Database">
            <a:extLst>
              <a:ext uri="{FF2B5EF4-FFF2-40B4-BE49-F238E27FC236}">
                <a16:creationId xmlns:a16="http://schemas.microsoft.com/office/drawing/2014/main" id="{009BEDE2-B105-42DD-B042-752F37783042}"/>
              </a:ext>
            </a:extLst>
          </p:cNvPr>
          <p:cNvPicPr>
            <a:picLocks noGrp="1" noChangeAspect="1"/>
          </p:cNvPicPr>
          <p:nvPr>
            <p:ph idx="1"/>
          </p:nvPr>
        </p:nvPicPr>
        <p:blipFill>
          <a:blip r:embed="rId4"/>
          <a:stretch>
            <a:fillRect/>
          </a:stretch>
        </p:blipFill>
        <p:spPr>
          <a:xfrm>
            <a:off x="1147763" y="950530"/>
            <a:ext cx="7539037" cy="3275778"/>
          </a:xfrm>
        </p:spPr>
      </p:pic>
    </p:spTree>
    <p:custDataLst>
      <p:tags r:id="rId1"/>
    </p:custDataLst>
    <p:extLst>
      <p:ext uri="{BB962C8B-B14F-4D97-AF65-F5344CB8AC3E}">
        <p14:creationId xmlns:p14="http://schemas.microsoft.com/office/powerpoint/2010/main" val="209359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Access management for applications (20%)</a:t>
            </a:r>
          </a:p>
          <a:p>
            <a:r>
              <a:rPr lang="en-US" dirty="0"/>
              <a:t>Azure AD identity governance (25%)</a:t>
            </a:r>
          </a:p>
          <a:p>
            <a:r>
              <a:rPr lang="en-US" dirty="0"/>
              <a:t>Exam SC-300 strategy</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0C5E-2FBC-481B-87C8-730823DA3235}"/>
              </a:ext>
            </a:extLst>
          </p:cNvPr>
          <p:cNvSpPr>
            <a:spLocks noGrp="1"/>
          </p:cNvSpPr>
          <p:nvPr>
            <p:ph type="title"/>
          </p:nvPr>
        </p:nvSpPr>
        <p:spPr/>
        <p:txBody>
          <a:bodyPr/>
          <a:lstStyle/>
          <a:p>
            <a:r>
              <a:rPr lang="en-US"/>
              <a:t>How password hash synchronization works</a:t>
            </a:r>
          </a:p>
        </p:txBody>
      </p:sp>
      <p:pic>
        <p:nvPicPr>
          <p:cNvPr id="5" name="Content Placeholder 4" descr="Graphic showing Azure AD Connect passes a password hash for a user between on-premises and in the cloud.">
            <a:extLst>
              <a:ext uri="{FF2B5EF4-FFF2-40B4-BE49-F238E27FC236}">
                <a16:creationId xmlns:a16="http://schemas.microsoft.com/office/drawing/2014/main" id="{78149488-0D48-4C1D-8B4B-6052AEE5F0BC}"/>
              </a:ext>
            </a:extLst>
          </p:cNvPr>
          <p:cNvPicPr>
            <a:picLocks noGrp="1" noChangeAspect="1"/>
          </p:cNvPicPr>
          <p:nvPr>
            <p:ph idx="1"/>
          </p:nvPr>
        </p:nvPicPr>
        <p:blipFill>
          <a:blip r:embed="rId4"/>
          <a:stretch>
            <a:fillRect/>
          </a:stretch>
        </p:blipFill>
        <p:spPr>
          <a:xfrm>
            <a:off x="2398157" y="814388"/>
            <a:ext cx="5038248" cy="3548062"/>
          </a:xfrm>
        </p:spPr>
      </p:pic>
    </p:spTree>
    <p:custDataLst>
      <p:tags r:id="rId1"/>
    </p:custDataLst>
    <p:extLst>
      <p:ext uri="{BB962C8B-B14F-4D97-AF65-F5344CB8AC3E}">
        <p14:creationId xmlns:p14="http://schemas.microsoft.com/office/powerpoint/2010/main" val="235113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A4CA-F739-4131-B425-6A3018F62236}"/>
              </a:ext>
            </a:extLst>
          </p:cNvPr>
          <p:cNvSpPr>
            <a:spLocks noGrp="1"/>
          </p:cNvSpPr>
          <p:nvPr>
            <p:ph type="title"/>
          </p:nvPr>
        </p:nvSpPr>
        <p:spPr/>
        <p:txBody>
          <a:bodyPr/>
          <a:lstStyle/>
          <a:p>
            <a:r>
              <a:rPr lang="en-US"/>
              <a:t>How Azure AD Pass-through Authentication works</a:t>
            </a:r>
          </a:p>
        </p:txBody>
      </p:sp>
      <p:pic>
        <p:nvPicPr>
          <p:cNvPr id="5" name="Content Placeholder 4" descr="Azure AD Pass-through Authentication">
            <a:extLst>
              <a:ext uri="{FF2B5EF4-FFF2-40B4-BE49-F238E27FC236}">
                <a16:creationId xmlns:a16="http://schemas.microsoft.com/office/drawing/2014/main" id="{EB505EC5-5614-4EEC-8410-5711C585E048}"/>
              </a:ext>
            </a:extLst>
          </p:cNvPr>
          <p:cNvPicPr>
            <a:picLocks noGrp="1" noChangeAspect="1"/>
          </p:cNvPicPr>
          <p:nvPr>
            <p:ph idx="1"/>
          </p:nvPr>
        </p:nvPicPr>
        <p:blipFill>
          <a:blip r:embed="rId4"/>
          <a:stretch>
            <a:fillRect/>
          </a:stretch>
        </p:blipFill>
        <p:spPr>
          <a:xfrm>
            <a:off x="1147763" y="880041"/>
            <a:ext cx="7539037" cy="3416756"/>
          </a:xfrm>
        </p:spPr>
      </p:pic>
    </p:spTree>
    <p:custDataLst>
      <p:tags r:id="rId1"/>
    </p:custDataLst>
    <p:extLst>
      <p:ext uri="{BB962C8B-B14F-4D97-AF65-F5344CB8AC3E}">
        <p14:creationId xmlns:p14="http://schemas.microsoft.com/office/powerpoint/2010/main" val="3410071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1B52-C417-B6CA-837B-D06041DD71FC}"/>
              </a:ext>
            </a:extLst>
          </p:cNvPr>
          <p:cNvSpPr>
            <a:spLocks noGrp="1"/>
          </p:cNvSpPr>
          <p:nvPr>
            <p:ph type="title"/>
          </p:nvPr>
        </p:nvSpPr>
        <p:spPr/>
        <p:txBody>
          <a:bodyPr wrap="square" anchor="t">
            <a:normAutofit/>
          </a:bodyPr>
          <a:lstStyle/>
          <a:p>
            <a:r>
              <a:rPr lang="en-US" dirty="0"/>
              <a:t>Single Sign-On</a:t>
            </a:r>
          </a:p>
        </p:txBody>
      </p:sp>
      <p:pic>
        <p:nvPicPr>
          <p:cNvPr id="1026" name="Picture 2" descr="Process flow diagram of a user that is validated on-premises and it able to get direct access to Azure and cloud service like Office 365, and cloud LOB apps.">
            <a:extLst>
              <a:ext uri="{FF2B5EF4-FFF2-40B4-BE49-F238E27FC236}">
                <a16:creationId xmlns:a16="http://schemas.microsoft.com/office/drawing/2014/main" id="{9B8E3D51-D0E2-5AB4-CD6E-ED65E5AF03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2248" y="1136469"/>
            <a:ext cx="7262541" cy="2977643"/>
          </a:xfrm>
          <a:prstGeom prst="rect">
            <a:avLst/>
          </a:prstGeom>
          <a:solidFill>
            <a:srgbClr val="FFFFFF"/>
          </a:solidFill>
          <a:ln w="19050">
            <a:noFill/>
          </a:ln>
        </p:spPr>
      </p:pic>
    </p:spTree>
    <p:extLst>
      <p:ext uri="{BB962C8B-B14F-4D97-AF65-F5344CB8AC3E}">
        <p14:creationId xmlns:p14="http://schemas.microsoft.com/office/powerpoint/2010/main" val="1946691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B0F-9F42-D19E-E249-BBCCE3A9FD53}"/>
              </a:ext>
            </a:extLst>
          </p:cNvPr>
          <p:cNvSpPr>
            <a:spLocks noGrp="1"/>
          </p:cNvSpPr>
          <p:nvPr>
            <p:ph type="title"/>
          </p:nvPr>
        </p:nvSpPr>
        <p:spPr/>
        <p:txBody>
          <a:bodyPr/>
          <a:lstStyle/>
          <a:p>
            <a:r>
              <a:rPr lang="en-US" dirty="0"/>
              <a:t>How Seamless SSO is set up</a:t>
            </a:r>
          </a:p>
        </p:txBody>
      </p:sp>
      <p:sp>
        <p:nvSpPr>
          <p:cNvPr id="4" name="Rectangle 1">
            <a:extLst>
              <a:ext uri="{FF2B5EF4-FFF2-40B4-BE49-F238E27FC236}">
                <a16:creationId xmlns:a16="http://schemas.microsoft.com/office/drawing/2014/main" id="{53DFE481-E68B-EF20-B859-70D5FF8E8187}"/>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59" tIns="38088" rIns="0" bIns="38088" numCol="1" rtlCol="0" anchor="ctr" anchorCtr="0" compatLnSpc="1">
            <a:prstTxWarp prst="textNoShape">
              <a:avLst/>
            </a:prstTxWarp>
            <a:spAutoFit/>
          </a:bodyPr>
          <a:lstStyle/>
          <a:p>
            <a:pPr marL="0" indent="0" defTabSz="685800" eaLnBrk="0" fontAlgn="base" hangingPunct="0">
              <a:spcBef>
                <a:spcPct val="0"/>
              </a:spcBef>
              <a:spcAft>
                <a:spcPct val="0"/>
              </a:spcAft>
              <a:buNone/>
            </a:pPr>
            <a:r>
              <a:rPr kumimoji="0" lang="en-US" altLang="en-US" b="0" i="0" u="none" strike="noStrike" cap="none" normalizeH="0" baseline="0" dirty="0">
                <a:ln>
                  <a:noFill/>
                </a:ln>
                <a:solidFill>
                  <a:srgbClr val="171717"/>
                </a:solidFill>
                <a:effectLst/>
                <a:latin typeface="+mn-lt"/>
                <a:cs typeface="Segoe UI" panose="020B0502040204020203" pitchFamily="34" charset="0"/>
              </a:rPr>
              <a:t>Seamless SSO is enabled using Azure AD Connect. While enabling the SSO, the following steps occur:</a:t>
            </a:r>
          </a:p>
          <a:p>
            <a:pPr marL="0" indent="0" defTabSz="685800" eaLnBrk="0" fontAlgn="base" hangingPunct="0">
              <a:spcBef>
                <a:spcPct val="0"/>
              </a:spcBef>
              <a:spcAft>
                <a:spcPct val="0"/>
              </a:spcAft>
              <a:buNone/>
            </a:pPr>
            <a:endParaRPr kumimoji="0" lang="en-US" altLang="en-US" b="0" i="0" u="none" strike="noStrike" cap="none" normalizeH="0" baseline="0" dirty="0">
              <a:ln>
                <a:noFill/>
              </a:ln>
              <a:solidFill>
                <a:schemeClr val="tx1"/>
              </a:solidFill>
              <a:effectLst/>
              <a:latin typeface="+mn-lt"/>
            </a:endParaRPr>
          </a:p>
          <a:p>
            <a:pPr marL="257175" indent="-257175" defTabSz="6858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rgbClr val="171717"/>
                </a:solidFill>
                <a:effectLst/>
                <a:latin typeface="+mn-lt"/>
                <a:cs typeface="Segoe UI" panose="020B0502040204020203" pitchFamily="34" charset="0"/>
              </a:rPr>
              <a:t>A computer account (AZUREADSSOACC) is created in your on-premises Active Directory (AD) in each AD forest that you synchronize to Azure AD (using Azure AD Connect).</a:t>
            </a:r>
          </a:p>
          <a:p>
            <a:pPr marL="257175" indent="-257175" defTabSz="6858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rgbClr val="171717"/>
                </a:solidFill>
                <a:effectLst/>
                <a:latin typeface="+mn-lt"/>
                <a:cs typeface="Segoe UI" panose="020B0502040204020203" pitchFamily="34" charset="0"/>
              </a:rPr>
              <a:t>In addition, a number of Kerberos service principal names (SPNs) are created to be used during the Azure AD sign-in process.</a:t>
            </a:r>
          </a:p>
          <a:p>
            <a:pPr marL="257175" indent="-257175" defTabSz="6858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rgbClr val="171717"/>
                </a:solidFill>
                <a:effectLst/>
                <a:latin typeface="+mn-lt"/>
                <a:cs typeface="Segoe UI" panose="020B0502040204020203" pitchFamily="34" charset="0"/>
              </a:rPr>
              <a:t>The computer account's Kerberos decryption key is shared securely with Azure AD. If there are multiple AD forests, each computer account will have its own unique Kerberos decryption key.</a:t>
            </a:r>
            <a:endParaRPr kumimoji="0" lang="en-US" altLang="en-US"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838189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7ACE9C-DF18-4E98-90B7-3BF0E373A776}"/>
              </a:ext>
            </a:extLst>
          </p:cNvPr>
          <p:cNvSpPr/>
          <p:nvPr/>
        </p:nvSpPr>
        <p:spPr bwMode="auto">
          <a:xfrm>
            <a:off x="1398320" y="855019"/>
            <a:ext cx="6296891" cy="2674844"/>
          </a:xfrm>
          <a:prstGeom prst="rect">
            <a:avLst/>
          </a:prstGeom>
          <a:solidFill>
            <a:schemeClr val="accent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0C91B85-5FEB-4555-9466-B75305ADFE79}"/>
              </a:ext>
            </a:extLst>
          </p:cNvPr>
          <p:cNvSpPr>
            <a:spLocks noGrp="1"/>
          </p:cNvSpPr>
          <p:nvPr>
            <p:ph type="title"/>
          </p:nvPr>
        </p:nvSpPr>
        <p:spPr/>
        <p:txBody>
          <a:bodyPr/>
          <a:lstStyle/>
          <a:p>
            <a:r>
              <a:rPr lang="en-US"/>
              <a:t>Enabling MFA with Conditional Access</a:t>
            </a:r>
          </a:p>
        </p:txBody>
      </p:sp>
      <p:sp>
        <p:nvSpPr>
          <p:cNvPr id="2" name="Content Placeholder 1">
            <a:extLst>
              <a:ext uri="{FF2B5EF4-FFF2-40B4-BE49-F238E27FC236}">
                <a16:creationId xmlns:a16="http://schemas.microsoft.com/office/drawing/2014/main" id="{97D4C5D4-6705-3A69-6318-FE1CA3CD21FB}"/>
              </a:ext>
            </a:extLst>
          </p:cNvPr>
          <p:cNvSpPr>
            <a:spLocks noGrp="1"/>
          </p:cNvSpPr>
          <p:nvPr>
            <p:ph idx="1"/>
          </p:nvPr>
        </p:nvSpPr>
        <p:spPr/>
        <p:txBody>
          <a:bodyPr/>
          <a:lstStyle/>
          <a:p>
            <a:endParaRPr lang="en-US"/>
          </a:p>
        </p:txBody>
      </p:sp>
      <p:sp>
        <p:nvSpPr>
          <p:cNvPr id="10" name="Text Placeholder 2">
            <a:extLst>
              <a:ext uri="{FF2B5EF4-FFF2-40B4-BE49-F238E27FC236}">
                <a16:creationId xmlns:a16="http://schemas.microsoft.com/office/drawing/2014/main" id="{2286CBD2-070B-441C-84A5-324A4B015A0E}"/>
              </a:ext>
            </a:extLst>
          </p:cNvPr>
          <p:cNvSpPr txBox="1">
            <a:spLocks/>
          </p:cNvSpPr>
          <p:nvPr/>
        </p:nvSpPr>
        <p:spPr>
          <a:xfrm>
            <a:off x="313982" y="3574394"/>
            <a:ext cx="8505951" cy="647281"/>
          </a:xfrm>
          <a:prstGeom prst="rect">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50"/>
              </a:spcAft>
            </a:pPr>
            <a:r>
              <a:rPr lang="en-US" sz="1800">
                <a:latin typeface="+mn-lt"/>
              </a:rPr>
              <a:t>Set up a Conditional Access policy that requires a user / group to have MFA required for access to specific resources.</a:t>
            </a:r>
          </a:p>
        </p:txBody>
      </p:sp>
      <p:pic>
        <p:nvPicPr>
          <p:cNvPr id="12" name="Picture 11" descr="Flow diagram to show how Azure MFA and Conditional Access.  Signal is collected on the user and device status, along with what the user wants to connect to.  Then the conditions are checked to see if the user needs MFA. The MFA is enrolled or enforced before the user gets access to their resources.">
            <a:extLst>
              <a:ext uri="{FF2B5EF4-FFF2-40B4-BE49-F238E27FC236}">
                <a16:creationId xmlns:a16="http://schemas.microsoft.com/office/drawing/2014/main" id="{3E6FDFD4-7C9C-4DF8-BA01-2D75392EA3D5}"/>
              </a:ext>
            </a:extLst>
          </p:cNvPr>
          <p:cNvPicPr>
            <a:picLocks noChangeAspect="1"/>
          </p:cNvPicPr>
          <p:nvPr/>
        </p:nvPicPr>
        <p:blipFill>
          <a:blip r:embed="rId4"/>
          <a:stretch>
            <a:fillRect/>
          </a:stretch>
        </p:blipFill>
        <p:spPr>
          <a:xfrm>
            <a:off x="1580578" y="1006165"/>
            <a:ext cx="5965031" cy="2386013"/>
          </a:xfrm>
          <a:prstGeom prst="rect">
            <a:avLst/>
          </a:prstGeom>
        </p:spPr>
      </p:pic>
    </p:spTree>
    <p:custDataLst>
      <p:tags r:id="rId1"/>
    </p:custDataLst>
    <p:extLst>
      <p:ext uri="{BB962C8B-B14F-4D97-AF65-F5344CB8AC3E}">
        <p14:creationId xmlns:p14="http://schemas.microsoft.com/office/powerpoint/2010/main" val="338442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41FB-5D26-4226-AA6F-79F0275CDB38}"/>
              </a:ext>
            </a:extLst>
          </p:cNvPr>
          <p:cNvSpPr>
            <a:spLocks noGrp="1"/>
          </p:cNvSpPr>
          <p:nvPr>
            <p:ph type="title"/>
          </p:nvPr>
        </p:nvSpPr>
        <p:spPr/>
        <p:txBody>
          <a:bodyPr/>
          <a:lstStyle/>
          <a:p>
            <a:r>
              <a:rPr lang="en-US"/>
              <a:t>Azure AD self-service password reset</a:t>
            </a:r>
          </a:p>
        </p:txBody>
      </p:sp>
      <p:graphicFrame>
        <p:nvGraphicFramePr>
          <p:cNvPr id="3" name="Table 4">
            <a:extLst>
              <a:ext uri="{FF2B5EF4-FFF2-40B4-BE49-F238E27FC236}">
                <a16:creationId xmlns:a16="http://schemas.microsoft.com/office/drawing/2014/main" id="{3E8E32E9-ED66-4B02-91BD-3FFF40E95B95}"/>
              </a:ext>
            </a:extLst>
          </p:cNvPr>
          <p:cNvGraphicFramePr>
            <a:graphicFrameLocks noGrp="1"/>
          </p:cNvGraphicFramePr>
          <p:nvPr>
            <p:ph idx="1"/>
            <p:extLst>
              <p:ext uri="{D42A27DB-BD31-4B8C-83A1-F6EECF244321}">
                <p14:modId xmlns:p14="http://schemas.microsoft.com/office/powerpoint/2010/main" val="1615022581"/>
              </p:ext>
            </p:extLst>
          </p:nvPr>
        </p:nvGraphicFramePr>
        <p:xfrm>
          <a:off x="1147763" y="814388"/>
          <a:ext cx="7539036" cy="2995086"/>
        </p:xfrm>
        <a:graphic>
          <a:graphicData uri="http://schemas.openxmlformats.org/drawingml/2006/table">
            <a:tbl>
              <a:tblPr firstRow="1" bandRow="1">
                <a:tableStyleId>{5C22544A-7EE6-4342-B048-85BDC9FD1C3A}</a:tableStyleId>
              </a:tblPr>
              <a:tblGrid>
                <a:gridCol w="3769518">
                  <a:extLst>
                    <a:ext uri="{9D8B030D-6E8A-4147-A177-3AD203B41FA5}">
                      <a16:colId xmlns:a16="http://schemas.microsoft.com/office/drawing/2014/main" val="974386272"/>
                    </a:ext>
                  </a:extLst>
                </a:gridCol>
                <a:gridCol w="3769518">
                  <a:extLst>
                    <a:ext uri="{9D8B030D-6E8A-4147-A177-3AD203B41FA5}">
                      <a16:colId xmlns:a16="http://schemas.microsoft.com/office/drawing/2014/main" val="3607172299"/>
                    </a:ext>
                  </a:extLst>
                </a:gridCol>
              </a:tblGrid>
              <a:tr h="499181">
                <a:tc>
                  <a:txBody>
                    <a:bodyPr/>
                    <a:lstStyle/>
                    <a:p>
                      <a:pPr marL="0" algn="l" defTabSz="914367" rtl="0" eaLnBrk="1" latinLnBrk="0" hangingPunct="1"/>
                      <a:r>
                        <a:rPr lang="en-US" sz="1800" b="0" kern="1200">
                          <a:solidFill>
                            <a:schemeClr val="tx1"/>
                          </a:solidFill>
                          <a:latin typeface="+mn-lt"/>
                          <a:ea typeface="+mn-ea"/>
                          <a:cs typeface="+mn-cs"/>
                        </a:rPr>
                        <a:t>Users can reset their own password</a:t>
                      </a:r>
                    </a:p>
                  </a:txBody>
                  <a:tcPr marL="68580" marR="68580" marT="34290" marB="34290">
                    <a:solidFill>
                      <a:srgbClr val="E7ECF7"/>
                    </a:solidFill>
                  </a:tcPr>
                </a:tc>
                <a:tc>
                  <a:txBody>
                    <a:bodyPr/>
                    <a:lstStyle/>
                    <a:p>
                      <a:endParaRPr lang="en-US" sz="1800" b="0">
                        <a:solidFill>
                          <a:schemeClr val="tx1"/>
                        </a:solidFill>
                      </a:endParaRPr>
                    </a:p>
                  </a:txBody>
                  <a:tcPr marL="68580" marR="68580" marT="34290" marB="34290">
                    <a:solidFill>
                      <a:srgbClr val="E7ECF7"/>
                    </a:solidFill>
                  </a:tcPr>
                </a:tc>
                <a:extLst>
                  <a:ext uri="{0D108BD9-81ED-4DB2-BD59-A6C34878D82A}">
                    <a16:rowId xmlns:a16="http://schemas.microsoft.com/office/drawing/2014/main" val="3063807187"/>
                  </a:ext>
                </a:extLst>
              </a:tr>
              <a:tr h="499181">
                <a:tc>
                  <a:txBody>
                    <a:bodyPr/>
                    <a:lstStyle/>
                    <a:p>
                      <a:endParaRPr lang="en-US" sz="1800">
                        <a:solidFill>
                          <a:schemeClr val="tx1"/>
                        </a:solidFill>
                      </a:endParaRPr>
                    </a:p>
                  </a:txBody>
                  <a:tcPr marL="68580" marR="68580" marT="34290" marB="34290"/>
                </a:tc>
                <a:tc>
                  <a:txBody>
                    <a:bodyPr/>
                    <a:lstStyle/>
                    <a:p>
                      <a:r>
                        <a:rPr lang="en-US" sz="1800">
                          <a:solidFill>
                            <a:schemeClr val="tx1"/>
                          </a:solidFill>
                        </a:rPr>
                        <a:t>No admin / IT intervention</a:t>
                      </a:r>
                    </a:p>
                  </a:txBody>
                  <a:tcPr marL="68580" marR="68580" marT="34290" marB="34290"/>
                </a:tc>
                <a:extLst>
                  <a:ext uri="{0D108BD9-81ED-4DB2-BD59-A6C34878D82A}">
                    <a16:rowId xmlns:a16="http://schemas.microsoft.com/office/drawing/2014/main" val="3520623013"/>
                  </a:ext>
                </a:extLst>
              </a:tr>
              <a:tr h="499181">
                <a:tc>
                  <a:txBody>
                    <a:bodyPr/>
                    <a:lstStyle/>
                    <a:p>
                      <a:r>
                        <a:rPr lang="en-US" sz="1800">
                          <a:solidFill>
                            <a:schemeClr val="tx1"/>
                          </a:solidFill>
                        </a:rPr>
                        <a:t>Reduces the loss of user productivity</a:t>
                      </a:r>
                    </a:p>
                  </a:txBody>
                  <a:tcPr marL="68580" marR="68580" marT="34290" marB="34290"/>
                </a:tc>
                <a:tc>
                  <a:txBody>
                    <a:bodyPr/>
                    <a:lstStyle/>
                    <a:p>
                      <a:endParaRPr lang="en-US" sz="1800">
                        <a:solidFill>
                          <a:schemeClr val="tx1"/>
                        </a:solidFill>
                      </a:endParaRPr>
                    </a:p>
                  </a:txBody>
                  <a:tcPr marL="68580" marR="68580" marT="34290" marB="34290"/>
                </a:tc>
                <a:extLst>
                  <a:ext uri="{0D108BD9-81ED-4DB2-BD59-A6C34878D82A}">
                    <a16:rowId xmlns:a16="http://schemas.microsoft.com/office/drawing/2014/main" val="2292814325"/>
                  </a:ext>
                </a:extLst>
              </a:tr>
              <a:tr h="499181">
                <a:tc>
                  <a:txBody>
                    <a:bodyPr/>
                    <a:lstStyle/>
                    <a:p>
                      <a:endParaRPr lang="en-US" sz="1800">
                        <a:solidFill>
                          <a:schemeClr val="tx1"/>
                        </a:solidFill>
                      </a:endParaRPr>
                    </a:p>
                  </a:txBody>
                  <a:tcPr marL="68580" marR="68580" marT="34290" marB="34290"/>
                </a:tc>
                <a:tc>
                  <a:txBody>
                    <a:bodyPr/>
                    <a:lstStyle/>
                    <a:p>
                      <a:r>
                        <a:rPr lang="en-US" sz="1800">
                          <a:solidFill>
                            <a:schemeClr val="tx1"/>
                          </a:solidFill>
                        </a:rPr>
                        <a:t>Reduces helpdesk efforts</a:t>
                      </a:r>
                    </a:p>
                  </a:txBody>
                  <a:tcPr marL="68580" marR="68580" marT="34290" marB="34290"/>
                </a:tc>
                <a:extLst>
                  <a:ext uri="{0D108BD9-81ED-4DB2-BD59-A6C34878D82A}">
                    <a16:rowId xmlns:a16="http://schemas.microsoft.com/office/drawing/2014/main" val="3604132649"/>
                  </a:ext>
                </a:extLst>
              </a:tr>
              <a:tr h="499181">
                <a:tc>
                  <a:txBody>
                    <a:bodyPr/>
                    <a:lstStyle/>
                    <a:p>
                      <a:r>
                        <a:rPr lang="en-US" sz="1800">
                          <a:solidFill>
                            <a:schemeClr val="tx1"/>
                          </a:solidFill>
                        </a:rPr>
                        <a:t>Users must be enrolled first</a:t>
                      </a:r>
                    </a:p>
                  </a:txBody>
                  <a:tcPr marL="68580" marR="68580" marT="34290" marB="34290"/>
                </a:tc>
                <a:tc>
                  <a:txBody>
                    <a:bodyPr/>
                    <a:lstStyle/>
                    <a:p>
                      <a:endParaRPr lang="en-US" sz="1800">
                        <a:solidFill>
                          <a:schemeClr val="tx1"/>
                        </a:solidFill>
                      </a:endParaRPr>
                    </a:p>
                  </a:txBody>
                  <a:tcPr marL="68580" marR="68580" marT="34290" marB="34290"/>
                </a:tc>
                <a:extLst>
                  <a:ext uri="{0D108BD9-81ED-4DB2-BD59-A6C34878D82A}">
                    <a16:rowId xmlns:a16="http://schemas.microsoft.com/office/drawing/2014/main" val="1374417866"/>
                  </a:ext>
                </a:extLst>
              </a:tr>
              <a:tr h="499181">
                <a:tc>
                  <a:txBody>
                    <a:bodyPr/>
                    <a:lstStyle/>
                    <a:p>
                      <a:endParaRPr lang="en-US" sz="1800">
                        <a:solidFill>
                          <a:schemeClr val="tx1"/>
                        </a:solidFill>
                      </a:endParaRPr>
                    </a:p>
                  </a:txBody>
                  <a:tcPr marL="68580" marR="68580" marT="34290" marB="34290"/>
                </a:tc>
                <a:tc>
                  <a:txBody>
                    <a:bodyPr/>
                    <a:lstStyle/>
                    <a:p>
                      <a:r>
                        <a:rPr lang="en-US" sz="1800">
                          <a:solidFill>
                            <a:schemeClr val="tx1"/>
                          </a:solidFill>
                        </a:rPr>
                        <a:t>Requires an assigned license</a:t>
                      </a:r>
                    </a:p>
                  </a:txBody>
                  <a:tcPr marL="68580" marR="68580" marT="34290" marB="34290"/>
                </a:tc>
                <a:extLst>
                  <a:ext uri="{0D108BD9-81ED-4DB2-BD59-A6C34878D82A}">
                    <a16:rowId xmlns:a16="http://schemas.microsoft.com/office/drawing/2014/main" val="1057499380"/>
                  </a:ext>
                </a:extLst>
              </a:tr>
            </a:tbl>
          </a:graphicData>
        </a:graphic>
      </p:graphicFrame>
      <p:pic>
        <p:nvPicPr>
          <p:cNvPr id="6" name="Graphic 5" descr="Bar graph with downward trend with solid fill">
            <a:extLst>
              <a:ext uri="{FF2B5EF4-FFF2-40B4-BE49-F238E27FC236}">
                <a16:creationId xmlns:a16="http://schemas.microsoft.com/office/drawing/2014/main" id="{912A7676-BB73-4A63-B765-431B955DCD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5004" y="2372954"/>
            <a:ext cx="397592" cy="397592"/>
          </a:xfrm>
          <a:prstGeom prst="rect">
            <a:avLst/>
          </a:prstGeom>
        </p:spPr>
      </p:pic>
      <p:pic>
        <p:nvPicPr>
          <p:cNvPr id="8" name="Graphic 7" descr="Completed with solid fill">
            <a:extLst>
              <a:ext uri="{FF2B5EF4-FFF2-40B4-BE49-F238E27FC236}">
                <a16:creationId xmlns:a16="http://schemas.microsoft.com/office/drawing/2014/main" id="{C779397B-5A11-4A8F-AB46-62EA2BB00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5567" y="2821461"/>
            <a:ext cx="518397" cy="518397"/>
          </a:xfrm>
          <a:prstGeom prst="rect">
            <a:avLst/>
          </a:prstGeom>
        </p:spPr>
      </p:pic>
      <p:pic>
        <p:nvPicPr>
          <p:cNvPr id="10" name="Graphic 9" descr="Employee badge with solid fill">
            <a:extLst>
              <a:ext uri="{FF2B5EF4-FFF2-40B4-BE49-F238E27FC236}">
                <a16:creationId xmlns:a16="http://schemas.microsoft.com/office/drawing/2014/main" id="{78FAC428-7606-41DB-8F45-0B7A4938D9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85874" y="3269716"/>
            <a:ext cx="515851" cy="515851"/>
          </a:xfrm>
          <a:prstGeom prst="rect">
            <a:avLst/>
          </a:prstGeom>
        </p:spPr>
      </p:pic>
      <p:pic>
        <p:nvPicPr>
          <p:cNvPr id="12" name="Graphic 11" descr="Keyboard with solid fill">
            <a:extLst>
              <a:ext uri="{FF2B5EF4-FFF2-40B4-BE49-F238E27FC236}">
                <a16:creationId xmlns:a16="http://schemas.microsoft.com/office/drawing/2014/main" id="{3F867C77-BF68-4CF8-A9C6-F340E75065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1866" y="1719940"/>
            <a:ext cx="685800" cy="685800"/>
          </a:xfrm>
          <a:prstGeom prst="rect">
            <a:avLst/>
          </a:prstGeom>
        </p:spPr>
      </p:pic>
      <p:pic>
        <p:nvPicPr>
          <p:cNvPr id="14" name="Graphic 13" descr="Plug with solid fill">
            <a:extLst>
              <a:ext uri="{FF2B5EF4-FFF2-40B4-BE49-F238E27FC236}">
                <a16:creationId xmlns:a16="http://schemas.microsoft.com/office/drawing/2014/main" id="{AA6BB039-0F81-4B6D-9F13-907BE64DEE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45004" y="1396680"/>
            <a:ext cx="342900" cy="342900"/>
          </a:xfrm>
          <a:prstGeom prst="rect">
            <a:avLst/>
          </a:prstGeom>
        </p:spPr>
      </p:pic>
      <p:pic>
        <p:nvPicPr>
          <p:cNvPr id="16" name="Graphic 15" descr="Key outline">
            <a:extLst>
              <a:ext uri="{FF2B5EF4-FFF2-40B4-BE49-F238E27FC236}">
                <a16:creationId xmlns:a16="http://schemas.microsoft.com/office/drawing/2014/main" id="{722A1675-3A0F-438F-B91B-7F718AD512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8063" y="701474"/>
            <a:ext cx="685800" cy="685800"/>
          </a:xfrm>
          <a:prstGeom prst="rect">
            <a:avLst/>
          </a:prstGeom>
        </p:spPr>
      </p:pic>
    </p:spTree>
    <p:custDataLst>
      <p:tags r:id="rId1"/>
    </p:custDataLst>
    <p:extLst>
      <p:ext uri="{BB962C8B-B14F-4D97-AF65-F5344CB8AC3E}">
        <p14:creationId xmlns:p14="http://schemas.microsoft.com/office/powerpoint/2010/main" val="534495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B496-096B-DF24-B32F-1FF2318D9216}"/>
              </a:ext>
            </a:extLst>
          </p:cNvPr>
          <p:cNvSpPr>
            <a:spLocks noGrp="1"/>
          </p:cNvSpPr>
          <p:nvPr>
            <p:ph type="title"/>
          </p:nvPr>
        </p:nvSpPr>
        <p:spPr/>
        <p:txBody>
          <a:bodyPr/>
          <a:lstStyle/>
          <a:p>
            <a:r>
              <a:rPr lang="en-US" dirty="0"/>
              <a:t>User – Sign-ins report</a:t>
            </a:r>
          </a:p>
        </p:txBody>
      </p:sp>
      <p:sp>
        <p:nvSpPr>
          <p:cNvPr id="3" name="Content Placeholder 2">
            <a:extLst>
              <a:ext uri="{FF2B5EF4-FFF2-40B4-BE49-F238E27FC236}">
                <a16:creationId xmlns:a16="http://schemas.microsoft.com/office/drawing/2014/main" id="{1A586CC7-BB8C-F756-D8D7-096B93373A66}"/>
              </a:ext>
            </a:extLst>
          </p:cNvPr>
          <p:cNvSpPr>
            <a:spLocks noGrp="1"/>
          </p:cNvSpPr>
          <p:nvPr>
            <p:ph idx="1"/>
          </p:nvPr>
        </p:nvSpPr>
        <p:spPr/>
        <p:txBody>
          <a:bodyPr/>
          <a:lstStyle/>
          <a:p>
            <a:endParaRPr lang="en-US"/>
          </a:p>
        </p:txBody>
      </p:sp>
      <p:pic>
        <p:nvPicPr>
          <p:cNvPr id="4" name="Picture 3" descr="Screenshot of the Azure AD sign-ins report in the Azure portal, with sample data.">
            <a:extLst>
              <a:ext uri="{FF2B5EF4-FFF2-40B4-BE49-F238E27FC236}">
                <a16:creationId xmlns:a16="http://schemas.microsoft.com/office/drawing/2014/main" id="{EEB89D35-1F5A-782C-0D90-862814AFB308}"/>
              </a:ext>
            </a:extLst>
          </p:cNvPr>
          <p:cNvPicPr>
            <a:picLocks noChangeAspect="1"/>
          </p:cNvPicPr>
          <p:nvPr/>
        </p:nvPicPr>
        <p:blipFill>
          <a:blip r:embed="rId3"/>
          <a:stretch>
            <a:fillRect/>
          </a:stretch>
        </p:blipFill>
        <p:spPr>
          <a:xfrm>
            <a:off x="1010668" y="886041"/>
            <a:ext cx="6683828" cy="2750795"/>
          </a:xfrm>
          <a:prstGeom prst="rect">
            <a:avLst/>
          </a:prstGeom>
        </p:spPr>
      </p:pic>
      <p:sp>
        <p:nvSpPr>
          <p:cNvPr id="5" name="Rectangle 4">
            <a:extLst>
              <a:ext uri="{FF2B5EF4-FFF2-40B4-BE49-F238E27FC236}">
                <a16:creationId xmlns:a16="http://schemas.microsoft.com/office/drawing/2014/main" id="{AD4F9B97-AC00-6235-B483-F8134EC0580B}"/>
              </a:ext>
            </a:extLst>
          </p:cNvPr>
          <p:cNvSpPr/>
          <p:nvPr/>
        </p:nvSpPr>
        <p:spPr bwMode="auto">
          <a:xfrm>
            <a:off x="177801" y="3653331"/>
            <a:ext cx="8596085" cy="66829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rgbClr val="171717"/>
                </a:solidFill>
                <a:latin typeface="Segoe UI" panose="020B0502040204020203" pitchFamily="34" charset="0"/>
              </a:rPr>
              <a:t>The </a:t>
            </a:r>
            <a:r>
              <a:rPr lang="en-US" b="1" dirty="0">
                <a:solidFill>
                  <a:srgbClr val="171717"/>
                </a:solidFill>
                <a:latin typeface="Segoe UI" panose="020B0502040204020203" pitchFamily="34" charset="0"/>
              </a:rPr>
              <a:t>Authentication Details</a:t>
            </a:r>
            <a:r>
              <a:rPr lang="en-US" dirty="0">
                <a:solidFill>
                  <a:srgbClr val="171717"/>
                </a:solidFill>
                <a:latin typeface="Segoe UI" panose="020B0502040204020203" pitchFamily="34" charset="0"/>
              </a:rPr>
              <a:t> or </a:t>
            </a:r>
            <a:r>
              <a:rPr lang="en-US" b="1" dirty="0">
                <a:solidFill>
                  <a:srgbClr val="171717"/>
                </a:solidFill>
                <a:latin typeface="Segoe UI" panose="020B0502040204020203" pitchFamily="34" charset="0"/>
              </a:rPr>
              <a:t>Conditional Access</a:t>
            </a:r>
            <a:r>
              <a:rPr lang="en-US" dirty="0">
                <a:solidFill>
                  <a:srgbClr val="171717"/>
                </a:solidFill>
                <a:latin typeface="Segoe UI" panose="020B0502040204020203" pitchFamily="34" charset="0"/>
              </a:rPr>
              <a:t> tab of the event details shows you the status code or which policy triggered the MFA prompt.</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EB1D6EF-04C6-D352-069D-B2B57FC6B14A}"/>
              </a:ext>
            </a:extLst>
          </p:cNvPr>
          <p:cNvSpPr/>
          <p:nvPr/>
        </p:nvSpPr>
        <p:spPr bwMode="auto">
          <a:xfrm>
            <a:off x="972458" y="840518"/>
            <a:ext cx="7046685" cy="2796318"/>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2737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67AA-4C2D-4D41-AE15-AF9A9A83A580}"/>
              </a:ext>
            </a:extLst>
          </p:cNvPr>
          <p:cNvSpPr>
            <a:spLocks noGrp="1"/>
          </p:cNvSpPr>
          <p:nvPr>
            <p:ph type="title"/>
          </p:nvPr>
        </p:nvSpPr>
        <p:spPr/>
        <p:txBody>
          <a:bodyPr/>
          <a:lstStyle/>
          <a:p>
            <a:r>
              <a:rPr lang="en-US"/>
              <a:t>Authentication methods</a:t>
            </a:r>
          </a:p>
        </p:txBody>
      </p:sp>
      <p:pic>
        <p:nvPicPr>
          <p:cNvPr id="5" name="Content Placeholder 4" descr="Table of the strengths and preferred authentication methods in Azure AD">
            <a:extLst>
              <a:ext uri="{FF2B5EF4-FFF2-40B4-BE49-F238E27FC236}">
                <a16:creationId xmlns:a16="http://schemas.microsoft.com/office/drawing/2014/main" id="{912B683B-D64E-4033-A706-DDD6BF8F2A38}"/>
              </a:ext>
            </a:extLst>
          </p:cNvPr>
          <p:cNvPicPr>
            <a:picLocks noGrp="1" noChangeAspect="1"/>
          </p:cNvPicPr>
          <p:nvPr>
            <p:ph idx="1"/>
          </p:nvPr>
        </p:nvPicPr>
        <p:blipFill>
          <a:blip r:embed="rId4"/>
          <a:stretch>
            <a:fillRect/>
          </a:stretch>
        </p:blipFill>
        <p:spPr>
          <a:xfrm>
            <a:off x="991009" y="952474"/>
            <a:ext cx="7539037" cy="3493958"/>
          </a:xfrm>
        </p:spPr>
      </p:pic>
    </p:spTree>
    <p:custDataLst>
      <p:tags r:id="rId1"/>
    </p:custDataLst>
    <p:extLst>
      <p:ext uri="{BB962C8B-B14F-4D97-AF65-F5344CB8AC3E}">
        <p14:creationId xmlns:p14="http://schemas.microsoft.com/office/powerpoint/2010/main" val="1384483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CBD0-E158-BAC3-1374-83B759BC48F9}"/>
              </a:ext>
            </a:extLst>
          </p:cNvPr>
          <p:cNvSpPr>
            <a:spLocks noGrp="1"/>
          </p:cNvSpPr>
          <p:nvPr>
            <p:ph type="title"/>
          </p:nvPr>
        </p:nvSpPr>
        <p:spPr/>
        <p:txBody>
          <a:bodyPr/>
          <a:lstStyle/>
          <a:p>
            <a:r>
              <a:rPr lang="en-US" dirty="0"/>
              <a:t>Microsoft Authenticator</a:t>
            </a:r>
          </a:p>
        </p:txBody>
      </p:sp>
      <p:pic>
        <p:nvPicPr>
          <p:cNvPr id="1026" name="Picture 2" descr="Screenshot of the Microsoft Authenticator app being used to approve a login request.">
            <a:extLst>
              <a:ext uri="{FF2B5EF4-FFF2-40B4-BE49-F238E27FC236}">
                <a16:creationId xmlns:a16="http://schemas.microsoft.com/office/drawing/2014/main" id="{67239B51-4345-673A-3C01-93F344D645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899824" y="1156063"/>
            <a:ext cx="4970107" cy="318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B2DD84-130C-DBE0-A5FA-8BF24A066273}"/>
              </a:ext>
            </a:extLst>
          </p:cNvPr>
          <p:cNvSpPr txBox="1"/>
          <p:nvPr/>
        </p:nvSpPr>
        <p:spPr>
          <a:xfrm>
            <a:off x="143440" y="944023"/>
            <a:ext cx="3390789" cy="2887970"/>
          </a:xfrm>
          <a:prstGeom prst="rect">
            <a:avLst/>
          </a:prstGeom>
          <a:solidFill>
            <a:schemeClr val="accent1">
              <a:lumMod val="20000"/>
              <a:lumOff val="80000"/>
            </a:schemeClr>
          </a:solidFill>
        </p:spPr>
        <p:txBody>
          <a:bodyPr wrap="square" lIns="137160" tIns="109728" rIns="137160" bIns="109728" rtlCol="0">
            <a:spAutoFit/>
          </a:bodyPr>
          <a:lstStyle/>
          <a:p>
            <a:pPr marL="257175" indent="-257175">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Approve through mobile app </a:t>
            </a:r>
            <a:r>
              <a:rPr lang="en-US" dirty="0">
                <a:gradFill>
                  <a:gsLst>
                    <a:gs pos="2917">
                      <a:schemeClr val="tx1"/>
                    </a:gs>
                    <a:gs pos="30000">
                      <a:schemeClr val="tx1"/>
                    </a:gs>
                  </a:gsLst>
                  <a:lin ang="5400000" scaled="0"/>
                </a:gradFill>
              </a:rPr>
              <a:t>– use a pin and or verify a number</a:t>
            </a:r>
            <a:endParaRPr lang="en-US" sz="1500"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endParaRPr lang="en-US" sz="1500"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Generate an OATH verification code </a:t>
            </a:r>
            <a:r>
              <a:rPr lang="en-US" dirty="0">
                <a:gradFill>
                  <a:gsLst>
                    <a:gs pos="2917">
                      <a:schemeClr val="tx1"/>
                    </a:gs>
                    <a:gs pos="30000">
                      <a:schemeClr val="tx1"/>
                    </a:gs>
                  </a:gsLst>
                  <a:lin ang="5400000" scaled="0"/>
                </a:gradFill>
              </a:rPr>
              <a:t>– one-time code entered into sign-in UI</a:t>
            </a:r>
            <a:endParaRPr lang="en-US" sz="1500"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endParaRPr lang="en-US" sz="1500"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r>
              <a:rPr lang="en-US" b="1" dirty="0">
                <a:gradFill>
                  <a:gsLst>
                    <a:gs pos="2917">
                      <a:schemeClr val="tx1"/>
                    </a:gs>
                    <a:gs pos="30000">
                      <a:schemeClr val="tx1"/>
                    </a:gs>
                  </a:gsLst>
                  <a:lin ang="5400000" scaled="0"/>
                </a:gradFill>
              </a:rPr>
              <a:t>Enforce with policy and governance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833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569B-A15F-4FEB-AFDF-45190D9D1B04}"/>
              </a:ext>
            </a:extLst>
          </p:cNvPr>
          <p:cNvSpPr>
            <a:spLocks noGrp="1"/>
          </p:cNvSpPr>
          <p:nvPr>
            <p:ph type="title"/>
          </p:nvPr>
        </p:nvSpPr>
        <p:spPr/>
        <p:txBody>
          <a:bodyPr/>
          <a:lstStyle/>
          <a:p>
            <a:r>
              <a:rPr lang="en-US"/>
              <a:t>Authentication in Windows Hello</a:t>
            </a:r>
          </a:p>
        </p:txBody>
      </p:sp>
      <p:pic>
        <p:nvPicPr>
          <p:cNvPr id="5" name="Content Placeholder 4" descr="How authentication works in Windows Hello">
            <a:extLst>
              <a:ext uri="{FF2B5EF4-FFF2-40B4-BE49-F238E27FC236}">
                <a16:creationId xmlns:a16="http://schemas.microsoft.com/office/drawing/2014/main" id="{46A59A8B-9746-4A04-B72C-10AA28FE5B9A}"/>
              </a:ext>
            </a:extLst>
          </p:cNvPr>
          <p:cNvPicPr>
            <a:picLocks noGrp="1" noChangeAspect="1"/>
          </p:cNvPicPr>
          <p:nvPr>
            <p:ph idx="1"/>
          </p:nvPr>
        </p:nvPicPr>
        <p:blipFill>
          <a:blip r:embed="rId4"/>
          <a:stretch>
            <a:fillRect/>
          </a:stretch>
        </p:blipFill>
        <p:spPr>
          <a:xfrm>
            <a:off x="1164616" y="1132369"/>
            <a:ext cx="7019048" cy="3390476"/>
          </a:xfrm>
        </p:spPr>
      </p:pic>
    </p:spTree>
    <p:custDataLst>
      <p:tags r:id="rId1"/>
    </p:custDataLst>
    <p:extLst>
      <p:ext uri="{BB962C8B-B14F-4D97-AF65-F5344CB8AC3E}">
        <p14:creationId xmlns:p14="http://schemas.microsoft.com/office/powerpoint/2010/main" val="2383376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/sc300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CBE6-AF41-44C1-AEE6-749138F2AB92}"/>
              </a:ext>
            </a:extLst>
          </p:cNvPr>
          <p:cNvSpPr>
            <a:spLocks noGrp="1"/>
          </p:cNvSpPr>
          <p:nvPr>
            <p:ph type="title"/>
          </p:nvPr>
        </p:nvSpPr>
        <p:spPr/>
        <p:txBody>
          <a:bodyPr/>
          <a:lstStyle/>
          <a:p>
            <a:r>
              <a:rPr lang="en-US"/>
              <a:t>Azure AD Password Protection</a:t>
            </a:r>
          </a:p>
        </p:txBody>
      </p:sp>
      <p:sp>
        <p:nvSpPr>
          <p:cNvPr id="3" name="Text Placeholder 2">
            <a:extLst>
              <a:ext uri="{FF2B5EF4-FFF2-40B4-BE49-F238E27FC236}">
                <a16:creationId xmlns:a16="http://schemas.microsoft.com/office/drawing/2014/main" id="{9CBE7C27-F8EA-447E-B44B-0D23CD58D2B0}"/>
              </a:ext>
            </a:extLst>
          </p:cNvPr>
          <p:cNvSpPr>
            <a:spLocks noGrp="1"/>
          </p:cNvSpPr>
          <p:nvPr>
            <p:ph idx="1"/>
          </p:nvPr>
        </p:nvSpPr>
        <p:spPr>
          <a:xfrm>
            <a:off x="541373" y="2133327"/>
            <a:ext cx="4377087" cy="3547021"/>
          </a:xfrm>
        </p:spPr>
        <p:txBody>
          <a:bodyPr/>
          <a:lstStyle/>
          <a:p>
            <a:pPr marL="257175" indent="-257175">
              <a:spcAft>
                <a:spcPts val="450"/>
              </a:spcAft>
              <a:buFont typeface="Arial" panose="020B0604020202020204" pitchFamily="34" charset="0"/>
              <a:buChar char="•"/>
            </a:pPr>
            <a:r>
              <a:rPr lang="en-US" sz="1500" dirty="0">
                <a:latin typeface="+mn-lt"/>
              </a:rPr>
              <a:t>Domain controllers (DCs) never have to communicate directly with the internet</a:t>
            </a:r>
          </a:p>
          <a:p>
            <a:pPr marL="257175" indent="-257175">
              <a:spcAft>
                <a:spcPts val="450"/>
              </a:spcAft>
              <a:buFont typeface="Arial" panose="020B0604020202020204" pitchFamily="34" charset="0"/>
              <a:buChar char="•"/>
            </a:pPr>
            <a:r>
              <a:rPr lang="en-US" sz="1500" dirty="0">
                <a:latin typeface="+mn-lt"/>
              </a:rPr>
              <a:t>No new network ports</a:t>
            </a:r>
          </a:p>
          <a:p>
            <a:pPr marL="257175" indent="-257175">
              <a:spcAft>
                <a:spcPts val="450"/>
              </a:spcAft>
              <a:buFont typeface="Arial" panose="020B0604020202020204" pitchFamily="34" charset="0"/>
              <a:buChar char="•"/>
            </a:pPr>
            <a:r>
              <a:rPr lang="en-US" sz="1500" dirty="0">
                <a:latin typeface="+mn-lt"/>
              </a:rPr>
              <a:t>No AD DS schema changes required</a:t>
            </a:r>
          </a:p>
          <a:p>
            <a:pPr marL="257175" indent="-257175">
              <a:spcAft>
                <a:spcPts val="450"/>
              </a:spcAft>
              <a:buFont typeface="Arial" panose="020B0604020202020204" pitchFamily="34" charset="0"/>
              <a:buChar char="•"/>
            </a:pPr>
            <a:r>
              <a:rPr lang="en-US" sz="1500" dirty="0">
                <a:latin typeface="+mn-lt"/>
              </a:rPr>
              <a:t>No minimum AD DS domain or forest functional level (DFL/FFL) required</a:t>
            </a:r>
          </a:p>
        </p:txBody>
      </p:sp>
      <p:sp>
        <p:nvSpPr>
          <p:cNvPr id="4" name="Text Placeholder 3">
            <a:extLst>
              <a:ext uri="{FF2B5EF4-FFF2-40B4-BE49-F238E27FC236}">
                <a16:creationId xmlns:a16="http://schemas.microsoft.com/office/drawing/2014/main" id="{0198A8DE-8857-4108-9983-10C8BBD280D2}"/>
              </a:ext>
            </a:extLst>
          </p:cNvPr>
          <p:cNvSpPr>
            <a:spLocks noGrp="1"/>
          </p:cNvSpPr>
          <p:nvPr>
            <p:ph type="body" sz="quarter" idx="4294967295"/>
          </p:nvPr>
        </p:nvSpPr>
        <p:spPr>
          <a:xfrm>
            <a:off x="5087938" y="2151063"/>
            <a:ext cx="4056062" cy="1755775"/>
          </a:xfrm>
        </p:spPr>
        <p:txBody>
          <a:bodyPr/>
          <a:lstStyle/>
          <a:p>
            <a:pPr marL="257175" indent="-257175">
              <a:spcAft>
                <a:spcPts val="450"/>
              </a:spcAft>
              <a:buFont typeface="Arial" panose="020B0604020202020204" pitchFamily="34" charset="0"/>
              <a:buChar char="•"/>
            </a:pPr>
            <a:r>
              <a:rPr lang="en-US" sz="1500"/>
              <a:t>The software doesn't create or require accounts in the AD DS domains that it protects.</a:t>
            </a:r>
          </a:p>
          <a:p>
            <a:pPr marL="257175" indent="-257175">
              <a:spcAft>
                <a:spcPts val="450"/>
              </a:spcAft>
              <a:buFont typeface="Arial" panose="020B0604020202020204" pitchFamily="34" charset="0"/>
              <a:buChar char="•"/>
            </a:pPr>
            <a:r>
              <a:rPr lang="en-US" sz="1500"/>
              <a:t>User clear-text passwords never leave the DC</a:t>
            </a:r>
          </a:p>
          <a:p>
            <a:pPr marL="257175" indent="-257175">
              <a:spcAft>
                <a:spcPts val="450"/>
              </a:spcAft>
              <a:buFont typeface="Arial" panose="020B0604020202020204" pitchFamily="34" charset="0"/>
              <a:buChar char="•"/>
            </a:pPr>
            <a:r>
              <a:rPr lang="en-US" sz="1500"/>
              <a:t>The software isn't dependent on other Azure AD features</a:t>
            </a:r>
          </a:p>
          <a:p>
            <a:pPr marL="257175" indent="-257175">
              <a:spcAft>
                <a:spcPts val="450"/>
              </a:spcAft>
              <a:buFont typeface="Arial" panose="020B0604020202020204" pitchFamily="34" charset="0"/>
              <a:buChar char="•"/>
            </a:pPr>
            <a:r>
              <a:rPr lang="en-US" sz="1500"/>
              <a:t>Incremental deployment is supported</a:t>
            </a:r>
          </a:p>
        </p:txBody>
      </p:sp>
      <p:sp>
        <p:nvSpPr>
          <p:cNvPr id="5" name="TextBox 4">
            <a:extLst>
              <a:ext uri="{FF2B5EF4-FFF2-40B4-BE49-F238E27FC236}">
                <a16:creationId xmlns:a16="http://schemas.microsoft.com/office/drawing/2014/main" id="{550E5B44-2106-4498-BB0F-380FF563BDA1}"/>
              </a:ext>
            </a:extLst>
          </p:cNvPr>
          <p:cNvSpPr txBox="1"/>
          <p:nvPr/>
        </p:nvSpPr>
        <p:spPr>
          <a:xfrm>
            <a:off x="442732" y="1064293"/>
            <a:ext cx="8377202" cy="969496"/>
          </a:xfrm>
          <a:prstGeom prst="rect">
            <a:avLst/>
          </a:prstGeom>
          <a:solidFill>
            <a:schemeClr val="bg1"/>
          </a:solidFill>
        </p:spPr>
        <p:txBody>
          <a:bodyPr wrap="square" lIns="137160" tIns="109728" rIns="137160" bIns="109728" rtlCol="0">
            <a:spAutoFit/>
          </a:bodyPr>
          <a:lstStyle/>
          <a:p>
            <a:pPr>
              <a:lnSpc>
                <a:spcPct val="90000"/>
              </a:lnSpc>
              <a:spcAft>
                <a:spcPts val="450"/>
              </a:spcAft>
            </a:pPr>
            <a:r>
              <a:rPr lang="en-US" dirty="0"/>
              <a:t>Users often create easy to guess passwords that are  weak against dictionary-based attacks. To help you enforce strong passwords, Azure AD Password Protection provides a global and custom banned password list. Benefits include:</a:t>
            </a:r>
            <a:endParaRPr lang="en-US"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411653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24F4A3-F277-4C6B-AD7E-BDA40133581A}"/>
              </a:ext>
            </a:extLst>
          </p:cNvPr>
          <p:cNvSpPr>
            <a:spLocks noGrp="1"/>
          </p:cNvSpPr>
          <p:nvPr>
            <p:ph type="title"/>
          </p:nvPr>
        </p:nvSpPr>
        <p:spPr/>
        <p:txBody>
          <a:bodyPr/>
          <a:lstStyle/>
          <a:p>
            <a:r>
              <a:rPr lang="en-US"/>
              <a:t>Deployment technology</a:t>
            </a:r>
          </a:p>
        </p:txBody>
      </p:sp>
      <p:pic>
        <p:nvPicPr>
          <p:cNvPr id="17" name="Picture Placeholder 16" descr="How Azure AD Password Protection components work together">
            <a:extLst>
              <a:ext uri="{FF2B5EF4-FFF2-40B4-BE49-F238E27FC236}">
                <a16:creationId xmlns:a16="http://schemas.microsoft.com/office/drawing/2014/main" id="{2CAAF8B5-0C18-4BE9-A0F6-E33C6C7D27AE}"/>
              </a:ext>
            </a:extLst>
          </p:cNvPr>
          <p:cNvPicPr>
            <a:picLocks noGrp="1" noChangeAspect="1"/>
          </p:cNvPicPr>
          <p:nvPr>
            <p:ph type="pic" sz="quarter" idx="4294967295"/>
          </p:nvPr>
        </p:nvPicPr>
        <p:blipFill>
          <a:blip r:embed="rId3"/>
          <a:srcRect l="584" r="584"/>
          <a:stretch>
            <a:fillRect/>
          </a:stretch>
        </p:blipFill>
        <p:spPr>
          <a:xfrm>
            <a:off x="2527108" y="780843"/>
            <a:ext cx="4876800" cy="4149725"/>
          </a:xfrm>
        </p:spPr>
      </p:pic>
      <p:sp>
        <p:nvSpPr>
          <p:cNvPr id="16" name="Rectangle 15">
            <a:extLst>
              <a:ext uri="{FF2B5EF4-FFF2-40B4-BE49-F238E27FC236}">
                <a16:creationId xmlns:a16="http://schemas.microsoft.com/office/drawing/2014/main" id="{604E5102-05D1-4D19-AABC-53DCDF648084}"/>
              </a:ext>
            </a:extLst>
          </p:cNvPr>
          <p:cNvSpPr/>
          <p:nvPr/>
        </p:nvSpPr>
        <p:spPr bwMode="auto">
          <a:xfrm>
            <a:off x="2054074" y="708066"/>
            <a:ext cx="5035851" cy="4435434"/>
          </a:xfrm>
          <a:prstGeom prst="rect">
            <a:avLst/>
          </a:prstGeom>
          <a:solidFill>
            <a:schemeClr val="accent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746003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595F-3D3B-4C29-B3D8-6BD1BC6E303A}"/>
              </a:ext>
            </a:extLst>
          </p:cNvPr>
          <p:cNvSpPr>
            <a:spLocks noGrp="1"/>
          </p:cNvSpPr>
          <p:nvPr>
            <p:ph type="title"/>
          </p:nvPr>
        </p:nvSpPr>
        <p:spPr/>
        <p:txBody>
          <a:bodyPr/>
          <a:lstStyle/>
          <a:p>
            <a:r>
              <a:rPr lang="en-US" dirty="0"/>
              <a:t>Security defaults</a:t>
            </a:r>
          </a:p>
        </p:txBody>
      </p:sp>
      <p:pic>
        <p:nvPicPr>
          <p:cNvPr id="10" name="Content Placeholder 9" descr="Screenshot of the Azure portal with the toggle to enable security defaults">
            <a:extLst>
              <a:ext uri="{FF2B5EF4-FFF2-40B4-BE49-F238E27FC236}">
                <a16:creationId xmlns:a16="http://schemas.microsoft.com/office/drawing/2014/main" id="{145276F2-25AD-4DDF-A894-4040CDA3BE90}"/>
              </a:ext>
            </a:extLst>
          </p:cNvPr>
          <p:cNvPicPr>
            <a:picLocks noGrp="1" noChangeAspect="1"/>
          </p:cNvPicPr>
          <p:nvPr>
            <p:ph idx="1"/>
          </p:nvPr>
        </p:nvPicPr>
        <p:blipFill rotWithShape="1">
          <a:blip r:embed="rId4"/>
          <a:stretch/>
        </p:blipFill>
        <p:spPr>
          <a:xfrm>
            <a:off x="1877591" y="722947"/>
            <a:ext cx="5388817" cy="4129903"/>
          </a:xfrm>
        </p:spPr>
      </p:pic>
    </p:spTree>
    <p:custDataLst>
      <p:tags r:id="rId1"/>
    </p:custDataLst>
    <p:extLst>
      <p:ext uri="{BB962C8B-B14F-4D97-AF65-F5344CB8AC3E}">
        <p14:creationId xmlns:p14="http://schemas.microsoft.com/office/powerpoint/2010/main" val="540405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1944-303B-4E81-95D7-3F189D14E59E}"/>
              </a:ext>
            </a:extLst>
          </p:cNvPr>
          <p:cNvSpPr>
            <a:spLocks noGrp="1"/>
          </p:cNvSpPr>
          <p:nvPr>
            <p:ph type="title"/>
          </p:nvPr>
        </p:nvSpPr>
        <p:spPr/>
        <p:txBody>
          <a:bodyPr/>
          <a:lstStyle/>
          <a:p>
            <a:r>
              <a:rPr lang="en-US"/>
              <a:t>About conditional access policies</a:t>
            </a:r>
          </a:p>
        </p:txBody>
      </p:sp>
      <p:pic>
        <p:nvPicPr>
          <p:cNvPr id="5" name="Content Placeholder 4" descr="Conditional Access overview">
            <a:extLst>
              <a:ext uri="{FF2B5EF4-FFF2-40B4-BE49-F238E27FC236}">
                <a16:creationId xmlns:a16="http://schemas.microsoft.com/office/drawing/2014/main" id="{C542B130-ACA0-4E30-BEDE-C411A328EDF9}"/>
              </a:ext>
            </a:extLst>
          </p:cNvPr>
          <p:cNvPicPr>
            <a:picLocks noGrp="1" noChangeAspect="1"/>
          </p:cNvPicPr>
          <p:nvPr>
            <p:ph idx="1"/>
          </p:nvPr>
        </p:nvPicPr>
        <p:blipFill>
          <a:blip r:embed="rId4"/>
          <a:stretch>
            <a:fillRect/>
          </a:stretch>
        </p:blipFill>
        <p:spPr>
          <a:xfrm>
            <a:off x="1195252" y="1259893"/>
            <a:ext cx="6460619" cy="2623713"/>
          </a:xfrm>
        </p:spPr>
      </p:pic>
    </p:spTree>
    <p:custDataLst>
      <p:tags r:id="rId1"/>
    </p:custDataLst>
    <p:extLst>
      <p:ext uri="{BB962C8B-B14F-4D97-AF65-F5344CB8AC3E}">
        <p14:creationId xmlns:p14="http://schemas.microsoft.com/office/powerpoint/2010/main" val="2376309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3177-FE06-4BAF-9F68-6BD3420909BF}"/>
              </a:ext>
            </a:extLst>
          </p:cNvPr>
          <p:cNvSpPr>
            <a:spLocks noGrp="1"/>
          </p:cNvSpPr>
          <p:nvPr>
            <p:ph type="title"/>
          </p:nvPr>
        </p:nvSpPr>
        <p:spPr/>
        <p:txBody>
          <a:bodyPr/>
          <a:lstStyle/>
          <a:p>
            <a:r>
              <a:rPr lang="en-US"/>
              <a:t>Identity protection basics</a:t>
            </a:r>
          </a:p>
        </p:txBody>
      </p:sp>
      <p:sp>
        <p:nvSpPr>
          <p:cNvPr id="3" name="Content Placeholder 2">
            <a:extLst>
              <a:ext uri="{FF2B5EF4-FFF2-40B4-BE49-F238E27FC236}">
                <a16:creationId xmlns:a16="http://schemas.microsoft.com/office/drawing/2014/main" id="{0ADFD60E-80B2-45AF-AF97-8D62A65EF3BA}"/>
              </a:ext>
            </a:extLst>
          </p:cNvPr>
          <p:cNvSpPr>
            <a:spLocks noGrp="1"/>
          </p:cNvSpPr>
          <p:nvPr>
            <p:ph idx="1"/>
          </p:nvPr>
        </p:nvSpPr>
        <p:spPr/>
        <p:txBody>
          <a:bodyPr/>
          <a:lstStyle/>
          <a:p>
            <a:r>
              <a:rPr lang="en-US"/>
              <a:t>Identity Protection is a service that enables organizations to view the security posture of any account.</a:t>
            </a:r>
          </a:p>
          <a:p>
            <a:r>
              <a:rPr lang="en-US"/>
              <a:t>Key tasks:</a:t>
            </a:r>
          </a:p>
          <a:p>
            <a:pPr marL="257175" indent="-257175">
              <a:buFont typeface="Arial" panose="020B0604020202020204" pitchFamily="34" charset="0"/>
              <a:buChar char="•"/>
            </a:pPr>
            <a:r>
              <a:rPr lang="en-US">
                <a:latin typeface="+mn-lt"/>
              </a:rPr>
              <a:t>Automate the detection and remediation of identity-based risks.</a:t>
            </a:r>
          </a:p>
          <a:p>
            <a:pPr marL="257175" indent="-257175">
              <a:buFont typeface="Arial" panose="020B0604020202020204" pitchFamily="34" charset="0"/>
              <a:buChar char="•"/>
            </a:pPr>
            <a:r>
              <a:rPr lang="en-US">
                <a:latin typeface="+mn-lt"/>
              </a:rPr>
              <a:t>Investigate risks using data in the portal.</a:t>
            </a:r>
          </a:p>
          <a:p>
            <a:pPr marL="257175" indent="-257175">
              <a:buFont typeface="Arial" panose="020B0604020202020204" pitchFamily="34" charset="0"/>
              <a:buChar char="•"/>
            </a:pPr>
            <a:r>
              <a:rPr lang="en-US">
                <a:latin typeface="+mn-lt"/>
              </a:rPr>
              <a:t>Export risk detection data to third-party utilities for further analysis.</a:t>
            </a:r>
          </a:p>
          <a:p>
            <a:endParaRPr lang="en-US"/>
          </a:p>
        </p:txBody>
      </p:sp>
    </p:spTree>
    <p:custDataLst>
      <p:tags r:id="rId1"/>
    </p:custDataLst>
    <p:extLst>
      <p:ext uri="{BB962C8B-B14F-4D97-AF65-F5344CB8AC3E}">
        <p14:creationId xmlns:p14="http://schemas.microsoft.com/office/powerpoint/2010/main" val="4190977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0821-0D62-4983-8009-91BE2804AE54}"/>
              </a:ext>
            </a:extLst>
          </p:cNvPr>
          <p:cNvSpPr>
            <a:spLocks noGrp="1"/>
          </p:cNvSpPr>
          <p:nvPr>
            <p:ph type="title"/>
          </p:nvPr>
        </p:nvSpPr>
        <p:spPr/>
        <p:txBody>
          <a:bodyPr/>
          <a:lstStyle/>
          <a:p>
            <a:r>
              <a:rPr lang="en-US"/>
              <a:t>Risk Detection, Remediation, and Investigation</a:t>
            </a:r>
          </a:p>
        </p:txBody>
      </p:sp>
      <p:sp>
        <p:nvSpPr>
          <p:cNvPr id="3" name="Text Placeholder 2">
            <a:extLst>
              <a:ext uri="{FF2B5EF4-FFF2-40B4-BE49-F238E27FC236}">
                <a16:creationId xmlns:a16="http://schemas.microsoft.com/office/drawing/2014/main" id="{DB034E3A-64F2-4619-AEE6-32766443457E}"/>
              </a:ext>
            </a:extLst>
          </p:cNvPr>
          <p:cNvSpPr>
            <a:spLocks noGrp="1"/>
          </p:cNvSpPr>
          <p:nvPr>
            <p:ph idx="1"/>
          </p:nvPr>
        </p:nvSpPr>
        <p:spPr>
          <a:xfrm>
            <a:off x="148070" y="773519"/>
            <a:ext cx="5037884" cy="3547021"/>
          </a:xfrm>
        </p:spPr>
        <p:txBody>
          <a:bodyPr/>
          <a:lstStyle/>
          <a:p>
            <a:r>
              <a:rPr lang="en-US" sz="2000" b="1" dirty="0">
                <a:latin typeface="+mn-lt"/>
              </a:rPr>
              <a:t>Common risks detected and remediated</a:t>
            </a:r>
          </a:p>
          <a:p>
            <a:pPr marL="257175" indent="-257175">
              <a:buFont typeface="Arial" panose="020B0604020202020204" pitchFamily="34" charset="0"/>
              <a:buChar char="•"/>
            </a:pPr>
            <a:r>
              <a:rPr lang="en-US" sz="2000" dirty="0">
                <a:latin typeface="+mn-lt"/>
              </a:rPr>
              <a:t>Anonymous IP address / Atypical travel</a:t>
            </a:r>
          </a:p>
          <a:p>
            <a:pPr marL="257175" indent="-257175">
              <a:buFont typeface="Arial" panose="020B0604020202020204" pitchFamily="34" charset="0"/>
              <a:buChar char="•"/>
            </a:pPr>
            <a:r>
              <a:rPr lang="en-US" sz="2000" dirty="0">
                <a:latin typeface="+mn-lt"/>
              </a:rPr>
              <a:t>Malware-linked IP address</a:t>
            </a:r>
          </a:p>
          <a:p>
            <a:pPr marL="257175" indent="-257175">
              <a:buFont typeface="Arial" panose="020B0604020202020204" pitchFamily="34" charset="0"/>
              <a:buChar char="•"/>
            </a:pPr>
            <a:r>
              <a:rPr lang="en-US" sz="2000" dirty="0">
                <a:latin typeface="+mn-lt"/>
              </a:rPr>
              <a:t>Unfamiliar sign-in properties</a:t>
            </a:r>
          </a:p>
          <a:p>
            <a:pPr marL="257175" indent="-257175">
              <a:buFont typeface="Arial" panose="020B0604020202020204" pitchFamily="34" charset="0"/>
              <a:buChar char="•"/>
            </a:pPr>
            <a:r>
              <a:rPr lang="en-US" sz="2000" dirty="0">
                <a:latin typeface="+mn-lt"/>
              </a:rPr>
              <a:t>Leaked credentials</a:t>
            </a:r>
          </a:p>
          <a:p>
            <a:pPr marL="257175" indent="-257175">
              <a:buFont typeface="Arial" panose="020B0604020202020204" pitchFamily="34" charset="0"/>
              <a:buChar char="•"/>
            </a:pPr>
            <a:r>
              <a:rPr lang="en-US" sz="2000" dirty="0">
                <a:latin typeface="+mn-lt"/>
              </a:rPr>
              <a:t>Password spray</a:t>
            </a:r>
          </a:p>
          <a:p>
            <a:pPr marL="257175" indent="-257175">
              <a:buFont typeface="Arial" panose="020B0604020202020204" pitchFamily="34" charset="0"/>
              <a:buChar char="•"/>
            </a:pPr>
            <a:r>
              <a:rPr lang="en-US" sz="2000" dirty="0">
                <a:latin typeface="+mn-lt"/>
              </a:rPr>
              <a:t>Azure AD threat intelligence</a:t>
            </a:r>
          </a:p>
          <a:p>
            <a:pPr marL="257175" indent="-257175">
              <a:buFont typeface="Arial" panose="020B0604020202020204" pitchFamily="34" charset="0"/>
              <a:buChar char="•"/>
            </a:pPr>
            <a:r>
              <a:rPr lang="en-US" sz="2000" dirty="0">
                <a:latin typeface="+mn-lt"/>
              </a:rPr>
              <a:t>New country</a:t>
            </a:r>
          </a:p>
          <a:p>
            <a:pPr marL="257175" indent="-257175">
              <a:buFont typeface="Arial" panose="020B0604020202020204" pitchFamily="34" charset="0"/>
              <a:buChar char="•"/>
            </a:pPr>
            <a:r>
              <a:rPr lang="en-US" sz="2000" dirty="0">
                <a:latin typeface="+mn-lt"/>
              </a:rPr>
              <a:t>Suspicious inbox forwarding</a:t>
            </a:r>
          </a:p>
        </p:txBody>
      </p:sp>
      <p:sp>
        <p:nvSpPr>
          <p:cNvPr id="4" name="Text Placeholder 3">
            <a:extLst>
              <a:ext uri="{FF2B5EF4-FFF2-40B4-BE49-F238E27FC236}">
                <a16:creationId xmlns:a16="http://schemas.microsoft.com/office/drawing/2014/main" id="{B63B5A1F-A44A-415D-9EED-4E2B9BE3C5B3}"/>
              </a:ext>
            </a:extLst>
          </p:cNvPr>
          <p:cNvSpPr>
            <a:spLocks noGrp="1"/>
          </p:cNvSpPr>
          <p:nvPr>
            <p:ph type="body" sz="quarter" idx="4294967295"/>
          </p:nvPr>
        </p:nvSpPr>
        <p:spPr>
          <a:xfrm>
            <a:off x="4960938" y="707571"/>
            <a:ext cx="4183062" cy="3295650"/>
          </a:xfrm>
        </p:spPr>
        <p:txBody>
          <a:bodyPr vert="horz" lIns="91440" tIns="45720" rIns="91440" bIns="45720" rtlCol="0">
            <a:noAutofit/>
          </a:bodyPr>
          <a:lstStyle/>
          <a:p>
            <a:r>
              <a:rPr lang="en-US" sz="2200" b="1" dirty="0"/>
              <a:t>Risk Investigation</a:t>
            </a:r>
          </a:p>
          <a:p>
            <a:r>
              <a:rPr lang="en-US" sz="2200" dirty="0"/>
              <a:t>Reports:</a:t>
            </a:r>
          </a:p>
          <a:p>
            <a:r>
              <a:rPr lang="en-US" sz="2200" dirty="0"/>
              <a:t>Risky users</a:t>
            </a:r>
          </a:p>
          <a:p>
            <a:r>
              <a:rPr lang="en-US" sz="2200" dirty="0"/>
              <a:t>Risky sign-ins</a:t>
            </a:r>
          </a:p>
          <a:p>
            <a:r>
              <a:rPr lang="en-US" sz="2200" dirty="0"/>
              <a:t>Risk detections</a:t>
            </a:r>
          </a:p>
          <a:p>
            <a:endParaRPr lang="en-US" sz="2200" dirty="0"/>
          </a:p>
          <a:p>
            <a:r>
              <a:rPr lang="en-US" sz="2200" dirty="0"/>
              <a:t>Risk levels – low / medium / high</a:t>
            </a:r>
          </a:p>
          <a:p>
            <a:r>
              <a:rPr lang="en-US" sz="2200" dirty="0"/>
              <a:t>Each level represents a higher likelihood that a user or sign-in is compromised</a:t>
            </a:r>
          </a:p>
        </p:txBody>
      </p:sp>
    </p:spTree>
    <p:custDataLst>
      <p:tags r:id="rId1"/>
    </p:custDataLst>
    <p:extLst>
      <p:ext uri="{BB962C8B-B14F-4D97-AF65-F5344CB8AC3E}">
        <p14:creationId xmlns:p14="http://schemas.microsoft.com/office/powerpoint/2010/main" val="106168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AC8D-019F-A12B-BD55-3D5937882F11}"/>
              </a:ext>
            </a:extLst>
          </p:cNvPr>
          <p:cNvSpPr>
            <a:spLocks noGrp="1"/>
          </p:cNvSpPr>
          <p:nvPr>
            <p:ph type="title"/>
          </p:nvPr>
        </p:nvSpPr>
        <p:spPr/>
        <p:txBody>
          <a:bodyPr/>
          <a:lstStyle/>
          <a:p>
            <a:r>
              <a:rPr lang="en-US" dirty="0"/>
              <a:t>Microsoft Defender for Identity</a:t>
            </a:r>
          </a:p>
        </p:txBody>
      </p:sp>
      <p:sp>
        <p:nvSpPr>
          <p:cNvPr id="3" name="Content Placeholder 2">
            <a:extLst>
              <a:ext uri="{FF2B5EF4-FFF2-40B4-BE49-F238E27FC236}">
                <a16:creationId xmlns:a16="http://schemas.microsoft.com/office/drawing/2014/main" id="{48BE5138-B804-499F-4226-FA94F7B82BEE}"/>
              </a:ext>
            </a:extLst>
          </p:cNvPr>
          <p:cNvSpPr>
            <a:spLocks noGrp="1"/>
          </p:cNvSpPr>
          <p:nvPr>
            <p:ph idx="1"/>
          </p:nvPr>
        </p:nvSpPr>
        <p:spPr/>
        <p:txBody>
          <a:bodyPr/>
          <a:lstStyle/>
          <a:p>
            <a:endParaRPr lang="en-US"/>
          </a:p>
        </p:txBody>
      </p:sp>
      <p:pic>
        <p:nvPicPr>
          <p:cNvPr id="4" name="Picture 3" descr="Process flow diagram that shows all activity to and from Office 365 and other cloud apps is monitored and reviewed by Microsoft Defender for Identity.">
            <a:extLst>
              <a:ext uri="{FF2B5EF4-FFF2-40B4-BE49-F238E27FC236}">
                <a16:creationId xmlns:a16="http://schemas.microsoft.com/office/drawing/2014/main" id="{59D4E661-893F-F38A-D958-83790397E237}"/>
              </a:ext>
            </a:extLst>
          </p:cNvPr>
          <p:cNvPicPr>
            <a:picLocks noChangeAspect="1"/>
          </p:cNvPicPr>
          <p:nvPr/>
        </p:nvPicPr>
        <p:blipFill>
          <a:blip r:embed="rId3"/>
          <a:stretch>
            <a:fillRect/>
          </a:stretch>
        </p:blipFill>
        <p:spPr>
          <a:xfrm>
            <a:off x="3395152" y="1238080"/>
            <a:ext cx="5506964" cy="2198177"/>
          </a:xfrm>
          <a:prstGeom prst="rect">
            <a:avLst/>
          </a:prstGeom>
        </p:spPr>
      </p:pic>
      <p:sp>
        <p:nvSpPr>
          <p:cNvPr id="5" name="Rectangle 4">
            <a:extLst>
              <a:ext uri="{FF2B5EF4-FFF2-40B4-BE49-F238E27FC236}">
                <a16:creationId xmlns:a16="http://schemas.microsoft.com/office/drawing/2014/main" id="{707C8FB0-35ED-405C-3B64-907A4DC39FB3}"/>
              </a:ext>
            </a:extLst>
          </p:cNvPr>
          <p:cNvSpPr/>
          <p:nvPr/>
        </p:nvSpPr>
        <p:spPr bwMode="auto">
          <a:xfrm>
            <a:off x="3262085" y="1139372"/>
            <a:ext cx="5711372" cy="239122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68D0181F-EFD5-997C-5125-DE5C54EDB9CB}"/>
              </a:ext>
            </a:extLst>
          </p:cNvPr>
          <p:cNvSpPr/>
          <p:nvPr/>
        </p:nvSpPr>
        <p:spPr bwMode="auto">
          <a:xfrm>
            <a:off x="428171" y="1139372"/>
            <a:ext cx="2732315" cy="3022600"/>
          </a:xfrm>
          <a:prstGeom prst="rect">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defTabSz="699354" fontAlgn="base">
              <a:lnSpc>
                <a:spcPct val="90000"/>
              </a:lnSpc>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Monitor users, entity behavior, and activities with learning-based analytics</a:t>
            </a:r>
          </a:p>
          <a:p>
            <a:pPr marL="257175" indent="-257175" defTabSz="699354" fontAlgn="base">
              <a:lnSpc>
                <a:spcPct val="90000"/>
              </a:lnSpc>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Protect user identities and credentials stored in Active Directory</a:t>
            </a:r>
          </a:p>
          <a:p>
            <a:pPr marL="257175" indent="-257175" defTabSz="699354" fontAlgn="base">
              <a:lnSpc>
                <a:spcPct val="90000"/>
              </a:lnSpc>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Identify and investigate suspicious user activities and advanced attacks throughout the kill chain</a:t>
            </a:r>
          </a:p>
          <a:p>
            <a:pPr marL="257175" indent="-257175" defTabSz="699354" fontAlgn="base">
              <a:lnSpc>
                <a:spcPct val="90000"/>
              </a:lnSpc>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Provide clear incident information on a simple timeline for fast triage</a:t>
            </a:r>
          </a:p>
        </p:txBody>
      </p:sp>
      <p:sp>
        <p:nvSpPr>
          <p:cNvPr id="7" name="TextBox 6">
            <a:extLst>
              <a:ext uri="{FF2B5EF4-FFF2-40B4-BE49-F238E27FC236}">
                <a16:creationId xmlns:a16="http://schemas.microsoft.com/office/drawing/2014/main" id="{489DF02C-2B5C-0F72-DA81-22CDCCEA47BC}"/>
              </a:ext>
            </a:extLst>
          </p:cNvPr>
          <p:cNvSpPr txBox="1"/>
          <p:nvPr/>
        </p:nvSpPr>
        <p:spPr>
          <a:xfrm>
            <a:off x="3377077" y="3614781"/>
            <a:ext cx="5442857" cy="429348"/>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Log into Defender for Identity = https://portal.atp.azure.com/</a:t>
            </a:r>
          </a:p>
        </p:txBody>
      </p:sp>
    </p:spTree>
    <p:extLst>
      <p:ext uri="{BB962C8B-B14F-4D97-AF65-F5344CB8AC3E}">
        <p14:creationId xmlns:p14="http://schemas.microsoft.com/office/powerpoint/2010/main" val="337829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2AB55-9809-2437-B3F9-76284935885B}"/>
              </a:ext>
            </a:extLst>
          </p:cNvPr>
          <p:cNvSpPr>
            <a:spLocks noGrp="1"/>
          </p:cNvSpPr>
          <p:nvPr>
            <p:ph type="title"/>
          </p:nvPr>
        </p:nvSpPr>
        <p:spPr/>
        <p:txBody>
          <a:bodyPr/>
          <a:lstStyle/>
          <a:p>
            <a:r>
              <a:rPr lang="en-US" dirty="0"/>
              <a:t>Key use cases for Permissions Management </a:t>
            </a:r>
          </a:p>
        </p:txBody>
      </p:sp>
      <p:graphicFrame>
        <p:nvGraphicFramePr>
          <p:cNvPr id="4" name="Table 4">
            <a:extLst>
              <a:ext uri="{FF2B5EF4-FFF2-40B4-BE49-F238E27FC236}">
                <a16:creationId xmlns:a16="http://schemas.microsoft.com/office/drawing/2014/main" id="{E4960709-D106-1402-BA16-0A29D3505137}"/>
              </a:ext>
            </a:extLst>
          </p:cNvPr>
          <p:cNvGraphicFramePr>
            <a:graphicFrameLocks noGrp="1"/>
          </p:cNvGraphicFramePr>
          <p:nvPr>
            <p:ph idx="1"/>
            <p:extLst>
              <p:ext uri="{D42A27DB-BD31-4B8C-83A1-F6EECF244321}">
                <p14:modId xmlns:p14="http://schemas.microsoft.com/office/powerpoint/2010/main" val="3465957603"/>
              </p:ext>
            </p:extLst>
          </p:nvPr>
        </p:nvGraphicFramePr>
        <p:xfrm>
          <a:off x="1147763" y="814388"/>
          <a:ext cx="7539036" cy="1767840"/>
        </p:xfrm>
        <a:graphic>
          <a:graphicData uri="http://schemas.openxmlformats.org/drawingml/2006/table">
            <a:tbl>
              <a:tblPr firstRow="1" bandRow="1">
                <a:tableStyleId>{5C22544A-7EE6-4342-B048-85BDC9FD1C3A}</a:tableStyleId>
              </a:tblPr>
              <a:tblGrid>
                <a:gridCol w="1451685">
                  <a:extLst>
                    <a:ext uri="{9D8B030D-6E8A-4147-A177-3AD203B41FA5}">
                      <a16:colId xmlns:a16="http://schemas.microsoft.com/office/drawing/2014/main" val="2197542985"/>
                    </a:ext>
                  </a:extLst>
                </a:gridCol>
                <a:gridCol w="6087351">
                  <a:extLst>
                    <a:ext uri="{9D8B030D-6E8A-4147-A177-3AD203B41FA5}">
                      <a16:colId xmlns:a16="http://schemas.microsoft.com/office/drawing/2014/main" val="598787333"/>
                    </a:ext>
                  </a:extLst>
                </a:gridCol>
              </a:tblGrid>
              <a:tr h="278130">
                <a:tc>
                  <a:txBody>
                    <a:bodyPr/>
                    <a:lstStyle/>
                    <a:p>
                      <a:pPr algn="l" fontAlgn="t"/>
                      <a:r>
                        <a:rPr lang="en-US" sz="1400" dirty="0">
                          <a:effectLst/>
                        </a:rPr>
                        <a:t>Use case</a:t>
                      </a:r>
                    </a:p>
                  </a:txBody>
                  <a:tcPr marL="68580" marR="68580" marT="34290" marB="34290"/>
                </a:tc>
                <a:tc>
                  <a:txBody>
                    <a:bodyPr/>
                    <a:lstStyle/>
                    <a:p>
                      <a:pPr algn="l" fontAlgn="t"/>
                      <a:r>
                        <a:rPr lang="en-US" sz="1400">
                          <a:effectLst/>
                        </a:rPr>
                        <a:t>Description</a:t>
                      </a:r>
                    </a:p>
                  </a:txBody>
                  <a:tcPr marL="68580" marR="68580" marT="34290" marB="34290"/>
                </a:tc>
                <a:extLst>
                  <a:ext uri="{0D108BD9-81ED-4DB2-BD59-A6C34878D82A}">
                    <a16:rowId xmlns:a16="http://schemas.microsoft.com/office/drawing/2014/main" val="3097291824"/>
                  </a:ext>
                </a:extLst>
              </a:tr>
              <a:tr h="480060">
                <a:tc>
                  <a:txBody>
                    <a:bodyPr/>
                    <a:lstStyle/>
                    <a:p>
                      <a:pPr algn="l" fontAlgn="t"/>
                      <a:r>
                        <a:rPr lang="en-US" sz="1400">
                          <a:effectLst/>
                        </a:rPr>
                        <a:t>Discover</a:t>
                      </a:r>
                    </a:p>
                  </a:txBody>
                  <a:tcPr marL="68580" marR="68580" marT="34290" marB="34290"/>
                </a:tc>
                <a:tc>
                  <a:txBody>
                    <a:bodyPr/>
                    <a:lstStyle/>
                    <a:p>
                      <a:pPr algn="l" fontAlgn="t"/>
                      <a:r>
                        <a:rPr lang="en-US" sz="1400">
                          <a:effectLst/>
                        </a:rPr>
                        <a:t>Customers can assess permission risks by evaluating the gap between permissions granted and permissions used.</a:t>
                      </a:r>
                    </a:p>
                  </a:txBody>
                  <a:tcPr marL="68580" marR="68580" marT="34290" marB="34290"/>
                </a:tc>
                <a:extLst>
                  <a:ext uri="{0D108BD9-81ED-4DB2-BD59-A6C34878D82A}">
                    <a16:rowId xmlns:a16="http://schemas.microsoft.com/office/drawing/2014/main" val="3781426342"/>
                  </a:ext>
                </a:extLst>
              </a:tr>
              <a:tr h="480060">
                <a:tc>
                  <a:txBody>
                    <a:bodyPr/>
                    <a:lstStyle/>
                    <a:p>
                      <a:pPr algn="l" fontAlgn="t"/>
                      <a:r>
                        <a:rPr lang="en-US" sz="1400">
                          <a:effectLst/>
                        </a:rPr>
                        <a:t>Remediate</a:t>
                      </a:r>
                    </a:p>
                  </a:txBody>
                  <a:tcPr marL="68580" marR="68580" marT="34290" marB="34290"/>
                </a:tc>
                <a:tc>
                  <a:txBody>
                    <a:bodyPr/>
                    <a:lstStyle/>
                    <a:p>
                      <a:pPr algn="l" fontAlgn="t"/>
                      <a:r>
                        <a:rPr lang="en-US" sz="1400">
                          <a:effectLst/>
                        </a:rPr>
                        <a:t>Customers can right-size permissions based on usage, grant new permissions on-demand, and automate just-in-time access for cloud resources.</a:t>
                      </a:r>
                    </a:p>
                  </a:txBody>
                  <a:tcPr marL="68580" marR="68580" marT="34290" marB="34290"/>
                </a:tc>
                <a:extLst>
                  <a:ext uri="{0D108BD9-81ED-4DB2-BD59-A6C34878D82A}">
                    <a16:rowId xmlns:a16="http://schemas.microsoft.com/office/drawing/2014/main" val="2443986426"/>
                  </a:ext>
                </a:extLst>
              </a:tr>
              <a:tr h="480060">
                <a:tc>
                  <a:txBody>
                    <a:bodyPr/>
                    <a:lstStyle/>
                    <a:p>
                      <a:pPr algn="l" fontAlgn="t"/>
                      <a:r>
                        <a:rPr lang="en-US" sz="1400">
                          <a:effectLst/>
                        </a:rPr>
                        <a:t>Monitor</a:t>
                      </a:r>
                    </a:p>
                  </a:txBody>
                  <a:tcPr marL="68580" marR="68580" marT="34290" marB="34290"/>
                </a:tc>
                <a:tc>
                  <a:txBody>
                    <a:bodyPr/>
                    <a:lstStyle/>
                    <a:p>
                      <a:pPr algn="l" fontAlgn="t"/>
                      <a:r>
                        <a:rPr lang="en-US" sz="1400" dirty="0">
                          <a:effectLst/>
                        </a:rPr>
                        <a:t>Customers can detect anomalous activities with machine language-powered (ML-powered) alerts and generate detailed forensic reports.</a:t>
                      </a:r>
                    </a:p>
                  </a:txBody>
                  <a:tcPr marL="68580" marR="68580" marT="34290" marB="34290"/>
                </a:tc>
                <a:extLst>
                  <a:ext uri="{0D108BD9-81ED-4DB2-BD59-A6C34878D82A}">
                    <a16:rowId xmlns:a16="http://schemas.microsoft.com/office/drawing/2014/main" val="953650601"/>
                  </a:ext>
                </a:extLst>
              </a:tr>
            </a:tbl>
          </a:graphicData>
        </a:graphic>
      </p:graphicFrame>
    </p:spTree>
    <p:extLst>
      <p:ext uri="{BB962C8B-B14F-4D97-AF65-F5344CB8AC3E}">
        <p14:creationId xmlns:p14="http://schemas.microsoft.com/office/powerpoint/2010/main" val="4196811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FAF6-FA72-02AD-5AF1-EBD420C0209C}"/>
              </a:ext>
            </a:extLst>
          </p:cNvPr>
          <p:cNvSpPr>
            <a:spLocks noGrp="1"/>
          </p:cNvSpPr>
          <p:nvPr>
            <p:ph type="title"/>
          </p:nvPr>
        </p:nvSpPr>
        <p:spPr/>
        <p:txBody>
          <a:bodyPr/>
          <a:lstStyle/>
          <a:p>
            <a:r>
              <a:rPr lang="en-US" dirty="0"/>
              <a:t>Permissions Management process flow</a:t>
            </a:r>
          </a:p>
        </p:txBody>
      </p:sp>
      <p:pic>
        <p:nvPicPr>
          <p:cNvPr id="6146" name="Picture 2" descr="Diagram of how Microsoft Entra permissions management takes input from many sources to analyze what permissions are being used.">
            <a:extLst>
              <a:ext uri="{FF2B5EF4-FFF2-40B4-BE49-F238E27FC236}">
                <a16:creationId xmlns:a16="http://schemas.microsoft.com/office/drawing/2014/main" id="{AEC6D751-A77C-9047-E48D-980E4B0D0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39" y="910772"/>
            <a:ext cx="5814218" cy="327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2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7DCB-6606-4270-A9B2-8C6746E37605}"/>
              </a:ext>
            </a:extLst>
          </p:cNvPr>
          <p:cNvSpPr>
            <a:spLocks noGrp="1"/>
          </p:cNvSpPr>
          <p:nvPr>
            <p:ph type="title"/>
          </p:nvPr>
        </p:nvSpPr>
        <p:spPr/>
        <p:txBody>
          <a:bodyPr/>
          <a:lstStyle/>
          <a:p>
            <a:r>
              <a:rPr lang="en-US" sz="2100" dirty="0"/>
              <a:t>What is CASB and Microsoft Defender for Cloud Apps (</a:t>
            </a:r>
            <a:r>
              <a:rPr lang="en-US" sz="2100" dirty="0" err="1"/>
              <a:t>MDfCA</a:t>
            </a:r>
            <a:r>
              <a:rPr lang="en-US" sz="2100" dirty="0"/>
              <a:t>)</a:t>
            </a:r>
          </a:p>
        </p:txBody>
      </p:sp>
      <p:sp>
        <p:nvSpPr>
          <p:cNvPr id="3" name="Content Placeholder 2">
            <a:extLst>
              <a:ext uri="{FF2B5EF4-FFF2-40B4-BE49-F238E27FC236}">
                <a16:creationId xmlns:a16="http://schemas.microsoft.com/office/drawing/2014/main" id="{32600261-F3AC-448C-ABAB-C1662886325A}"/>
              </a:ext>
            </a:extLst>
          </p:cNvPr>
          <p:cNvSpPr>
            <a:spLocks noGrp="1"/>
          </p:cNvSpPr>
          <p:nvPr>
            <p:ph idx="1"/>
          </p:nvPr>
        </p:nvSpPr>
        <p:spPr/>
        <p:txBody>
          <a:bodyPr/>
          <a:lstStyle/>
          <a:p>
            <a:r>
              <a:rPr lang="en-US" b="1" dirty="0"/>
              <a:t>CASB – Cloud Access Security Broker</a:t>
            </a:r>
          </a:p>
          <a:p>
            <a:r>
              <a:rPr lang="en-US" dirty="0"/>
              <a:t>A security tool placed between a cloud service (like an app) and the user to interject enterprise security policies before the cloud-based resource is accessed.</a:t>
            </a:r>
          </a:p>
          <a:p>
            <a:endParaRPr lang="en-US" dirty="0"/>
          </a:p>
          <a:p>
            <a:r>
              <a:rPr lang="en-US" b="1" dirty="0" err="1"/>
              <a:t>MDfCA</a:t>
            </a:r>
            <a:r>
              <a:rPr lang="en-US" b="1" dirty="0"/>
              <a:t> – Microsoft Defender for Cloud Apps</a:t>
            </a:r>
            <a:r>
              <a:rPr lang="en-US" sz="1500" b="1" dirty="0"/>
              <a:t> (formerly Cloud App Security)</a:t>
            </a:r>
            <a:endParaRPr lang="en-US" b="1" dirty="0"/>
          </a:p>
          <a:p>
            <a:r>
              <a:rPr lang="en-US" dirty="0"/>
              <a:t>Microsoft implementation of a CASB service to protect data, services, and applications with enterprise policies.  It provides supplemental reporting and analytics services</a:t>
            </a:r>
          </a:p>
        </p:txBody>
      </p:sp>
    </p:spTree>
    <p:extLst>
      <p:ext uri="{BB962C8B-B14F-4D97-AF65-F5344CB8AC3E}">
        <p14:creationId xmlns:p14="http://schemas.microsoft.com/office/powerpoint/2010/main" val="419731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F05A-A6C8-43FE-B294-3AEB0A27F405}"/>
              </a:ext>
            </a:extLst>
          </p:cNvPr>
          <p:cNvSpPr>
            <a:spLocks noGrp="1"/>
          </p:cNvSpPr>
          <p:nvPr>
            <p:ph type="title"/>
          </p:nvPr>
        </p:nvSpPr>
        <p:spPr/>
        <p:txBody>
          <a:bodyPr/>
          <a:lstStyle/>
          <a:p>
            <a:r>
              <a:rPr lang="en-US" dirty="0"/>
              <a:t>Microsoft Defender for Cloud Apps - Process Flow</a:t>
            </a:r>
          </a:p>
        </p:txBody>
      </p:sp>
      <p:pic>
        <p:nvPicPr>
          <p:cNvPr id="5" name="Content Placeholder 4" descr="A simple circular diagram shows how Zero Trust security uses an enforcement engine at its core, providing real-time policy evaluation. The engine delivers protection by analyzing signals, applying organization-wide policies and threat intelligence, and ensuring identities are verified and authenticated and devices are safe. It conditionally grants access to data, apps, infrastructure, and networks, providing continuous and comprehensive visibility, analytics, and automation.">
            <a:extLst>
              <a:ext uri="{FF2B5EF4-FFF2-40B4-BE49-F238E27FC236}">
                <a16:creationId xmlns:a16="http://schemas.microsoft.com/office/drawing/2014/main" id="{5E284A02-133C-48AE-917B-F9156D81823B}"/>
              </a:ext>
            </a:extLst>
          </p:cNvPr>
          <p:cNvPicPr>
            <a:picLocks noGrp="1" noChangeAspect="1"/>
          </p:cNvPicPr>
          <p:nvPr>
            <p:ph idx="1"/>
          </p:nvPr>
        </p:nvPicPr>
        <p:blipFill>
          <a:blip r:embed="rId3"/>
          <a:stretch>
            <a:fillRect/>
          </a:stretch>
        </p:blipFill>
        <p:spPr>
          <a:xfrm>
            <a:off x="1147763" y="1303419"/>
            <a:ext cx="7539037" cy="2570000"/>
          </a:xfrm>
        </p:spPr>
      </p:pic>
      <p:sp>
        <p:nvSpPr>
          <p:cNvPr id="3" name="Rectangle 2">
            <a:extLst>
              <a:ext uri="{FF2B5EF4-FFF2-40B4-BE49-F238E27FC236}">
                <a16:creationId xmlns:a16="http://schemas.microsoft.com/office/drawing/2014/main" id="{A9CCEDD0-A737-4BF5-8081-F403E94D37CC}"/>
              </a:ext>
            </a:extLst>
          </p:cNvPr>
          <p:cNvSpPr/>
          <p:nvPr/>
        </p:nvSpPr>
        <p:spPr bwMode="auto">
          <a:xfrm>
            <a:off x="3900487" y="2077313"/>
            <a:ext cx="848678" cy="642938"/>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Microsoft Defender for Cloud Apps</a:t>
            </a:r>
          </a:p>
        </p:txBody>
      </p:sp>
    </p:spTree>
    <p:extLst>
      <p:ext uri="{BB962C8B-B14F-4D97-AF65-F5344CB8AC3E}">
        <p14:creationId xmlns:p14="http://schemas.microsoft.com/office/powerpoint/2010/main" val="204840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6291-080D-46F7-956B-B34F20F72111}"/>
              </a:ext>
            </a:extLst>
          </p:cNvPr>
          <p:cNvSpPr>
            <a:spLocks noGrp="1"/>
          </p:cNvSpPr>
          <p:nvPr>
            <p:ph type="title"/>
          </p:nvPr>
        </p:nvSpPr>
        <p:spPr/>
        <p:txBody>
          <a:bodyPr/>
          <a:lstStyle/>
          <a:p>
            <a:r>
              <a:rPr lang="en-US" dirty="0" err="1"/>
              <a:t>MDfCA</a:t>
            </a:r>
            <a:r>
              <a:rPr lang="en-US" dirty="0"/>
              <a:t> Capabilities</a:t>
            </a:r>
          </a:p>
        </p:txBody>
      </p:sp>
      <p:sp>
        <p:nvSpPr>
          <p:cNvPr id="3" name="Text Placeholder 2">
            <a:extLst>
              <a:ext uri="{FF2B5EF4-FFF2-40B4-BE49-F238E27FC236}">
                <a16:creationId xmlns:a16="http://schemas.microsoft.com/office/drawing/2014/main" id="{A8452BBB-487C-4A4D-894C-A898D9B34EF1}"/>
              </a:ext>
            </a:extLst>
          </p:cNvPr>
          <p:cNvSpPr>
            <a:spLocks noGrp="1"/>
          </p:cNvSpPr>
          <p:nvPr>
            <p:ph idx="1"/>
          </p:nvPr>
        </p:nvSpPr>
        <p:spPr>
          <a:ln>
            <a:solidFill>
              <a:schemeClr val="tx1"/>
            </a:solidFill>
          </a:ln>
        </p:spPr>
        <p:txBody>
          <a:bodyPr/>
          <a:lstStyle/>
          <a:p>
            <a:r>
              <a:rPr lang="en-US" sz="1800" dirty="0"/>
              <a:t>Shadow IT Discovery – find an manage cloud apps</a:t>
            </a:r>
          </a:p>
        </p:txBody>
      </p:sp>
      <p:sp>
        <p:nvSpPr>
          <p:cNvPr id="4" name="Text Placeholder 3">
            <a:extLst>
              <a:ext uri="{FF2B5EF4-FFF2-40B4-BE49-F238E27FC236}">
                <a16:creationId xmlns:a16="http://schemas.microsoft.com/office/drawing/2014/main" id="{B9A3AF46-D6A8-4349-A4F0-B7A2AF93EE23}"/>
              </a:ext>
            </a:extLst>
          </p:cNvPr>
          <p:cNvSpPr>
            <a:spLocks noGrp="1"/>
          </p:cNvSpPr>
          <p:nvPr>
            <p:ph type="body" sz="quarter" idx="4294967295"/>
          </p:nvPr>
        </p:nvSpPr>
        <p:spPr>
          <a:xfrm>
            <a:off x="3373438" y="1631950"/>
            <a:ext cx="5770562" cy="671513"/>
          </a:xfrm>
          <a:ln>
            <a:solidFill>
              <a:schemeClr val="tx1"/>
            </a:solidFill>
          </a:ln>
        </p:spPr>
        <p:txBody>
          <a:bodyPr/>
          <a:lstStyle/>
          <a:p>
            <a:r>
              <a:rPr lang="en-US" sz="1800" dirty="0"/>
              <a:t>Information Protection – protect information as it travels</a:t>
            </a:r>
          </a:p>
        </p:txBody>
      </p:sp>
      <p:sp>
        <p:nvSpPr>
          <p:cNvPr id="5" name="Text Placeholder 4">
            <a:extLst>
              <a:ext uri="{FF2B5EF4-FFF2-40B4-BE49-F238E27FC236}">
                <a16:creationId xmlns:a16="http://schemas.microsoft.com/office/drawing/2014/main" id="{32260A5D-43D5-400B-B052-240759F8AAE3}"/>
              </a:ext>
            </a:extLst>
          </p:cNvPr>
          <p:cNvSpPr>
            <a:spLocks noGrp="1"/>
          </p:cNvSpPr>
          <p:nvPr>
            <p:ph type="body" sz="quarter" idx="4294967295"/>
          </p:nvPr>
        </p:nvSpPr>
        <p:spPr>
          <a:xfrm>
            <a:off x="3373438" y="2551113"/>
            <a:ext cx="5770562" cy="673100"/>
          </a:xfrm>
          <a:ln>
            <a:solidFill>
              <a:schemeClr val="tx1"/>
            </a:solidFill>
          </a:ln>
        </p:spPr>
        <p:txBody>
          <a:bodyPr/>
          <a:lstStyle/>
          <a:p>
            <a:r>
              <a:rPr lang="en-US" sz="1800" dirty="0"/>
              <a:t>Threat Protection – look for unusual behavior</a:t>
            </a:r>
          </a:p>
        </p:txBody>
      </p:sp>
      <p:sp>
        <p:nvSpPr>
          <p:cNvPr id="6" name="Text Placeholder 5">
            <a:extLst>
              <a:ext uri="{FF2B5EF4-FFF2-40B4-BE49-F238E27FC236}">
                <a16:creationId xmlns:a16="http://schemas.microsoft.com/office/drawing/2014/main" id="{0F30A270-5244-4441-8893-F8AE17872356}"/>
              </a:ext>
            </a:extLst>
          </p:cNvPr>
          <p:cNvSpPr>
            <a:spLocks noGrp="1"/>
          </p:cNvSpPr>
          <p:nvPr>
            <p:ph type="body" sz="quarter" idx="4294967295"/>
          </p:nvPr>
        </p:nvSpPr>
        <p:spPr>
          <a:xfrm>
            <a:off x="3373438" y="3470275"/>
            <a:ext cx="5770562" cy="673100"/>
          </a:xfrm>
          <a:ln>
            <a:solidFill>
              <a:schemeClr val="tx1"/>
            </a:solidFill>
          </a:ln>
        </p:spPr>
        <p:txBody>
          <a:bodyPr/>
          <a:lstStyle/>
          <a:p>
            <a:r>
              <a:rPr lang="en-US" sz="1800" kern="1800" dirty="0"/>
              <a:t>Compliance Assessment – assess against regulatory requirements</a:t>
            </a:r>
          </a:p>
        </p:txBody>
      </p:sp>
    </p:spTree>
    <p:extLst>
      <p:ext uri="{BB962C8B-B14F-4D97-AF65-F5344CB8AC3E}">
        <p14:creationId xmlns:p14="http://schemas.microsoft.com/office/powerpoint/2010/main" val="3147649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Microsoft Defender for Cloud Apps</a:t>
            </a:r>
          </a:p>
        </p:txBody>
      </p:sp>
      <p:sp>
        <p:nvSpPr>
          <p:cNvPr id="2" name="TextBox 1">
            <a:extLst>
              <a:ext uri="{FF2B5EF4-FFF2-40B4-BE49-F238E27FC236}">
                <a16:creationId xmlns:a16="http://schemas.microsoft.com/office/drawing/2014/main" id="{5FE40EB4-A38A-49F9-B694-51E4952C917D}"/>
              </a:ext>
            </a:extLst>
          </p:cNvPr>
          <p:cNvSpPr txBox="1"/>
          <p:nvPr/>
        </p:nvSpPr>
        <p:spPr>
          <a:xfrm>
            <a:off x="313982" y="678657"/>
            <a:ext cx="4129431" cy="470898"/>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Cloud Access Security Broker (CASB)</a:t>
            </a:r>
          </a:p>
        </p:txBody>
      </p:sp>
      <p:sp>
        <p:nvSpPr>
          <p:cNvPr id="11" name="TextBox 10">
            <a:extLst>
              <a:ext uri="{FF2B5EF4-FFF2-40B4-BE49-F238E27FC236}">
                <a16:creationId xmlns:a16="http://schemas.microsoft.com/office/drawing/2014/main" id="{99248ACC-F02C-42FD-AEC1-D154D5DA18F1}"/>
              </a:ext>
            </a:extLst>
          </p:cNvPr>
          <p:cNvSpPr txBox="1"/>
          <p:nvPr/>
        </p:nvSpPr>
        <p:spPr>
          <a:xfrm>
            <a:off x="434898" y="1341411"/>
            <a:ext cx="3674465" cy="1973874"/>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b="1" dirty="0">
                <a:gradFill>
                  <a:gsLst>
                    <a:gs pos="2917">
                      <a:schemeClr val="tx1"/>
                    </a:gs>
                    <a:gs pos="30000">
                      <a:schemeClr val="tx1"/>
                    </a:gs>
                  </a:gsLst>
                  <a:lin ang="5400000" scaled="0"/>
                </a:gradFill>
              </a:rPr>
              <a:t>Several different deployment modes:</a:t>
            </a:r>
          </a:p>
          <a:p>
            <a:pPr>
              <a:lnSpc>
                <a:spcPct val="90000"/>
              </a:lnSpc>
              <a:spcAft>
                <a:spcPts val="450"/>
              </a:spcAft>
            </a:pPr>
            <a:endParaRPr lang="en-US" b="1"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Log collection</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API connectors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Reverse proxy</a:t>
            </a:r>
          </a:p>
        </p:txBody>
      </p:sp>
      <p:sp>
        <p:nvSpPr>
          <p:cNvPr id="5" name="TextBox 4">
            <a:extLst>
              <a:ext uri="{FF2B5EF4-FFF2-40B4-BE49-F238E27FC236}">
                <a16:creationId xmlns:a16="http://schemas.microsoft.com/office/drawing/2014/main" id="{4484B713-1B47-497F-8881-653159269198}"/>
              </a:ext>
            </a:extLst>
          </p:cNvPr>
          <p:cNvSpPr txBox="1"/>
          <p:nvPr/>
        </p:nvSpPr>
        <p:spPr>
          <a:xfrm>
            <a:off x="4850780" y="1341411"/>
            <a:ext cx="3674466" cy="2037994"/>
          </a:xfrm>
          <a:prstGeom prst="rect">
            <a:avLst/>
          </a:prstGeom>
          <a:solidFill>
            <a:schemeClr val="bg1">
              <a:lumMod val="95000"/>
            </a:schemeClr>
          </a:solidFill>
        </p:spPr>
        <p:txBody>
          <a:bodyPr wrap="square" lIns="137160" tIns="109728" rIns="137160" bIns="109728" rtlCol="0">
            <a:spAutoFit/>
          </a:bodyPr>
          <a:lstStyle/>
          <a:p>
            <a:pPr>
              <a:lnSpc>
                <a:spcPct val="90000"/>
              </a:lnSpc>
              <a:spcAft>
                <a:spcPts val="450"/>
              </a:spcAft>
            </a:pPr>
            <a:r>
              <a:rPr lang="en-US" b="1" dirty="0">
                <a:gradFill>
                  <a:gsLst>
                    <a:gs pos="2917">
                      <a:schemeClr val="tx1"/>
                    </a:gs>
                    <a:gs pos="30000">
                      <a:schemeClr val="tx1"/>
                    </a:gs>
                  </a:gsLst>
                  <a:lin ang="5400000" scaled="0"/>
                </a:gradFill>
              </a:rPr>
              <a:t>Providing admins with:</a:t>
            </a:r>
          </a:p>
          <a:p>
            <a:pPr>
              <a:lnSpc>
                <a:spcPct val="90000"/>
              </a:lnSpc>
              <a:spcAft>
                <a:spcPts val="450"/>
              </a:spcAft>
            </a:pPr>
            <a:endParaRPr lang="en-US" b="1"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Rich visibility</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Data control</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Sophisticated analytics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Identification of cyberthreats</a:t>
            </a:r>
          </a:p>
        </p:txBody>
      </p:sp>
    </p:spTree>
    <p:custDataLst>
      <p:tags r:id="rId1"/>
    </p:custDataLst>
    <p:extLst>
      <p:ext uri="{BB962C8B-B14F-4D97-AF65-F5344CB8AC3E}">
        <p14:creationId xmlns:p14="http://schemas.microsoft.com/office/powerpoint/2010/main" val="1959864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E1AF-6B4A-417D-88AD-7F63C2C0B38D}"/>
              </a:ext>
            </a:extLst>
          </p:cNvPr>
          <p:cNvSpPr>
            <a:spLocks noGrp="1"/>
          </p:cNvSpPr>
          <p:nvPr>
            <p:ph type="title"/>
          </p:nvPr>
        </p:nvSpPr>
        <p:spPr/>
        <p:txBody>
          <a:bodyPr/>
          <a:lstStyle/>
          <a:p>
            <a:r>
              <a:rPr lang="en-US" dirty="0"/>
              <a:t>What is Application Proxy?</a:t>
            </a:r>
          </a:p>
        </p:txBody>
      </p:sp>
      <p:sp>
        <p:nvSpPr>
          <p:cNvPr id="3" name="Content Placeholder 2">
            <a:extLst>
              <a:ext uri="{FF2B5EF4-FFF2-40B4-BE49-F238E27FC236}">
                <a16:creationId xmlns:a16="http://schemas.microsoft.com/office/drawing/2014/main" id="{523EAA90-2C00-4AE7-96F8-D7E5F5D6A90A}"/>
              </a:ext>
            </a:extLst>
          </p:cNvPr>
          <p:cNvSpPr>
            <a:spLocks noGrp="1"/>
          </p:cNvSpPr>
          <p:nvPr>
            <p:ph idx="1"/>
          </p:nvPr>
        </p:nvSpPr>
        <p:spPr>
          <a:solidFill>
            <a:schemeClr val="bg1">
              <a:lumMod val="95000"/>
            </a:schemeClr>
          </a:solidFill>
        </p:spPr>
        <p:txBody>
          <a:bodyPr/>
          <a:lstStyle/>
          <a:p>
            <a:r>
              <a:rPr lang="en-US" dirty="0"/>
              <a:t>Feature to allow user to access on-premises application</a:t>
            </a:r>
          </a:p>
        </p:txBody>
      </p:sp>
      <p:sp>
        <p:nvSpPr>
          <p:cNvPr id="4" name="Content Placeholder 2">
            <a:extLst>
              <a:ext uri="{FF2B5EF4-FFF2-40B4-BE49-F238E27FC236}">
                <a16:creationId xmlns:a16="http://schemas.microsoft.com/office/drawing/2014/main" id="{D9E2C80F-5D8C-4328-BDE8-B1F9818B63F3}"/>
              </a:ext>
            </a:extLst>
          </p:cNvPr>
          <p:cNvSpPr txBox="1">
            <a:spLocks/>
          </p:cNvSpPr>
          <p:nvPr/>
        </p:nvSpPr>
        <p:spPr>
          <a:xfrm>
            <a:off x="314326" y="2111472"/>
            <a:ext cx="5866238" cy="692497"/>
          </a:xfrm>
          <a:prstGeom prst="rect">
            <a:avLst/>
          </a:prstGeom>
          <a:solidFill>
            <a:schemeClr val="bg1">
              <a:lumMod val="95000"/>
            </a:schemeClr>
          </a:solidFill>
        </p:spPr>
        <p:txBody>
          <a:bodyPr vert="horz" wrap="square" lIns="0" tIns="68580" rIns="109728" bIns="6858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392"/>
              </a:spcBef>
              <a:spcAft>
                <a:spcPts val="588"/>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Proxy service runs in the cloud and has an App Proxy Connector running on-premises</a:t>
            </a:r>
          </a:p>
        </p:txBody>
      </p:sp>
      <p:sp>
        <p:nvSpPr>
          <p:cNvPr id="6" name="Content Placeholder 2">
            <a:extLst>
              <a:ext uri="{FF2B5EF4-FFF2-40B4-BE49-F238E27FC236}">
                <a16:creationId xmlns:a16="http://schemas.microsoft.com/office/drawing/2014/main" id="{48CBD408-7974-4044-AE7A-790C5638D4AB}"/>
              </a:ext>
            </a:extLst>
          </p:cNvPr>
          <p:cNvSpPr txBox="1">
            <a:spLocks/>
          </p:cNvSpPr>
          <p:nvPr/>
        </p:nvSpPr>
        <p:spPr>
          <a:xfrm>
            <a:off x="314326" y="3130272"/>
            <a:ext cx="5866238" cy="415498"/>
          </a:xfrm>
          <a:prstGeom prst="rect">
            <a:avLst/>
          </a:prstGeom>
          <a:solidFill>
            <a:schemeClr val="bg1">
              <a:lumMod val="95000"/>
            </a:schemeClr>
          </a:solidFill>
        </p:spPr>
        <p:txBody>
          <a:bodyPr vert="horz" wrap="square" lIns="0" tIns="68580" rIns="109728" bIns="6858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392"/>
              </a:spcBef>
              <a:spcAft>
                <a:spcPts val="588"/>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Securely passes sign-on tokens from Azure AD to the application</a:t>
            </a:r>
          </a:p>
        </p:txBody>
      </p:sp>
      <p:pic>
        <p:nvPicPr>
          <p:cNvPr id="8" name="Graphic 7" descr="Plugged Unplugged with solid fill">
            <a:extLst>
              <a:ext uri="{FF2B5EF4-FFF2-40B4-BE49-F238E27FC236}">
                <a16:creationId xmlns:a16="http://schemas.microsoft.com/office/drawing/2014/main" id="{CDBB32D4-EFA3-4A13-8784-55C00A1B2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6668" y="1610477"/>
            <a:ext cx="1324207" cy="1324207"/>
          </a:xfrm>
          <a:prstGeom prst="rect">
            <a:avLst/>
          </a:prstGeom>
        </p:spPr>
      </p:pic>
    </p:spTree>
    <p:extLst>
      <p:ext uri="{BB962C8B-B14F-4D97-AF65-F5344CB8AC3E}">
        <p14:creationId xmlns:p14="http://schemas.microsoft.com/office/powerpoint/2010/main" val="1508106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E1AF-6B4A-417D-88AD-7F63C2C0B38D}"/>
              </a:ext>
            </a:extLst>
          </p:cNvPr>
          <p:cNvSpPr>
            <a:spLocks noGrp="1"/>
          </p:cNvSpPr>
          <p:nvPr>
            <p:ph type="title"/>
          </p:nvPr>
        </p:nvSpPr>
        <p:spPr/>
        <p:txBody>
          <a:bodyPr/>
          <a:lstStyle/>
          <a:p>
            <a:r>
              <a:rPr lang="en-US" dirty="0"/>
              <a:t>Value of Application Proxy</a:t>
            </a:r>
          </a:p>
        </p:txBody>
      </p:sp>
      <p:sp>
        <p:nvSpPr>
          <p:cNvPr id="3" name="Content Placeholder 2">
            <a:extLst>
              <a:ext uri="{FF2B5EF4-FFF2-40B4-BE49-F238E27FC236}">
                <a16:creationId xmlns:a16="http://schemas.microsoft.com/office/drawing/2014/main" id="{523EAA90-2C00-4AE7-96F8-D7E5F5D6A90A}"/>
              </a:ext>
            </a:extLst>
          </p:cNvPr>
          <p:cNvSpPr>
            <a:spLocks noGrp="1"/>
          </p:cNvSpPr>
          <p:nvPr>
            <p:ph idx="1"/>
          </p:nvPr>
        </p:nvSpPr>
        <p:spPr>
          <a:solidFill>
            <a:schemeClr val="bg1">
              <a:lumMod val="95000"/>
            </a:schemeClr>
          </a:solidFill>
        </p:spPr>
        <p:txBody>
          <a:bodyPr/>
          <a:lstStyle/>
          <a:p>
            <a:r>
              <a:rPr lang="en-US" dirty="0"/>
              <a:t>Protocol translation to / from Modern Authentication</a:t>
            </a:r>
          </a:p>
          <a:p>
            <a:r>
              <a:rPr lang="en-US" dirty="0">
                <a:latin typeface="+mn-lt"/>
              </a:rPr>
              <a:t>Example - Convert Kerberos token to a modern auth token</a:t>
            </a:r>
          </a:p>
        </p:txBody>
      </p:sp>
      <p:sp>
        <p:nvSpPr>
          <p:cNvPr id="4" name="Content Placeholder 2">
            <a:extLst>
              <a:ext uri="{FF2B5EF4-FFF2-40B4-BE49-F238E27FC236}">
                <a16:creationId xmlns:a16="http://schemas.microsoft.com/office/drawing/2014/main" id="{D9E2C80F-5D8C-4328-BDE8-B1F9818B63F3}"/>
              </a:ext>
            </a:extLst>
          </p:cNvPr>
          <p:cNvSpPr txBox="1">
            <a:spLocks/>
          </p:cNvSpPr>
          <p:nvPr/>
        </p:nvSpPr>
        <p:spPr>
          <a:xfrm>
            <a:off x="314326" y="2111472"/>
            <a:ext cx="5866238" cy="692497"/>
          </a:xfrm>
          <a:prstGeom prst="rect">
            <a:avLst/>
          </a:prstGeom>
          <a:solidFill>
            <a:schemeClr val="bg1">
              <a:lumMod val="95000"/>
            </a:schemeClr>
          </a:solidFill>
        </p:spPr>
        <p:txBody>
          <a:bodyPr vert="horz" wrap="square" lIns="0" tIns="68580" rIns="109728" bIns="6858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392"/>
              </a:spcBef>
              <a:spcAft>
                <a:spcPts val="588"/>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Use seamless single-sign-on to remove user action to log in multiple times</a:t>
            </a:r>
          </a:p>
        </p:txBody>
      </p:sp>
      <p:sp>
        <p:nvSpPr>
          <p:cNvPr id="6" name="Content Placeholder 2">
            <a:extLst>
              <a:ext uri="{FF2B5EF4-FFF2-40B4-BE49-F238E27FC236}">
                <a16:creationId xmlns:a16="http://schemas.microsoft.com/office/drawing/2014/main" id="{48CBD408-7974-4044-AE7A-790C5638D4AB}"/>
              </a:ext>
            </a:extLst>
          </p:cNvPr>
          <p:cNvSpPr txBox="1">
            <a:spLocks/>
          </p:cNvSpPr>
          <p:nvPr/>
        </p:nvSpPr>
        <p:spPr>
          <a:xfrm>
            <a:off x="314326" y="3130272"/>
            <a:ext cx="5866238" cy="692497"/>
          </a:xfrm>
          <a:prstGeom prst="rect">
            <a:avLst/>
          </a:prstGeom>
          <a:solidFill>
            <a:schemeClr val="bg1">
              <a:lumMod val="95000"/>
            </a:schemeClr>
          </a:solidFill>
        </p:spPr>
        <p:txBody>
          <a:bodyPr vert="horz" wrap="square" lIns="0" tIns="68580" rIns="109728" bIns="6858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392"/>
              </a:spcBef>
              <a:spcAft>
                <a:spcPts val="588"/>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Allows apps to stay on-premises (for whatever reason), but still be securely available to the user</a:t>
            </a:r>
          </a:p>
        </p:txBody>
      </p:sp>
      <p:pic>
        <p:nvPicPr>
          <p:cNvPr id="7" name="Graphic 6" descr="Link with solid fill">
            <a:extLst>
              <a:ext uri="{FF2B5EF4-FFF2-40B4-BE49-F238E27FC236}">
                <a16:creationId xmlns:a16="http://schemas.microsoft.com/office/drawing/2014/main" id="{47B7D5FD-8DF0-43DC-94F3-EA9BD3CD2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8678" y="1307609"/>
            <a:ext cx="2168912" cy="2168912"/>
          </a:xfrm>
          <a:prstGeom prst="rect">
            <a:avLst/>
          </a:prstGeom>
        </p:spPr>
      </p:pic>
    </p:spTree>
    <p:extLst>
      <p:ext uri="{BB962C8B-B14F-4D97-AF65-F5344CB8AC3E}">
        <p14:creationId xmlns:p14="http://schemas.microsoft.com/office/powerpoint/2010/main" val="2155337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Application Proxy</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idx="1"/>
          </p:nvPr>
        </p:nvSpPr>
        <p:spPr/>
        <p:txBody>
          <a:bodyPr vert="horz" lIns="0" tIns="45720" rIns="0" bIns="45720" rtlCol="0">
            <a:normAutofit/>
          </a:bodyPr>
          <a:lstStyle/>
          <a:p>
            <a:r>
              <a:rPr lang="en-US" sz="1350">
                <a:ea typeface="Calibri" panose="020F0502020204030204" pitchFamily="34" charset="0"/>
                <a:cs typeface="Arial" panose="020B0604020202020204" pitchFamily="34" charset="0"/>
              </a:rPr>
              <a:t>Application Proxy is a feature of Azure AD that enables users to access on-premises web applications from a remote client</a:t>
            </a:r>
            <a:endParaRPr lang="en-US">
              <a:latin typeface="+mn-lt"/>
            </a:endParaRPr>
          </a:p>
        </p:txBody>
      </p:sp>
      <p:pic>
        <p:nvPicPr>
          <p:cNvPr id="4" name="Picture 3" descr="alt: &quot;AzureAD Application Proxy diagram&quot;">
            <a:extLst>
              <a:ext uri="{FF2B5EF4-FFF2-40B4-BE49-F238E27FC236}">
                <a16:creationId xmlns:a16="http://schemas.microsoft.com/office/drawing/2014/main" id="{909B2DDA-A5A2-4009-9AED-41765D6D9835}"/>
              </a:ext>
            </a:extLst>
          </p:cNvPr>
          <p:cNvPicPr>
            <a:picLocks noChangeAspect="1"/>
          </p:cNvPicPr>
          <p:nvPr/>
        </p:nvPicPr>
        <p:blipFill>
          <a:blip r:embed="rId4"/>
          <a:stretch>
            <a:fillRect/>
          </a:stretch>
        </p:blipFill>
        <p:spPr>
          <a:xfrm>
            <a:off x="524436" y="1132186"/>
            <a:ext cx="7631030" cy="2714066"/>
          </a:xfrm>
          <a:prstGeom prst="rect">
            <a:avLst/>
          </a:prstGeom>
        </p:spPr>
      </p:pic>
    </p:spTree>
    <p:custDataLst>
      <p:tags r:id="rId1"/>
    </p:custDataLst>
    <p:extLst>
      <p:ext uri="{BB962C8B-B14F-4D97-AF65-F5344CB8AC3E}">
        <p14:creationId xmlns:p14="http://schemas.microsoft.com/office/powerpoint/2010/main" val="1954936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 &quot;Provisioning from Azure AD to an app with SCIM&quot;">
            <a:extLst>
              <a:ext uri="{FF2B5EF4-FFF2-40B4-BE49-F238E27FC236}">
                <a16:creationId xmlns:a16="http://schemas.microsoft.com/office/drawing/2014/main" id="{97C69B40-A4AB-4497-A74E-D904836FC221}"/>
              </a:ext>
            </a:extLst>
          </p:cNvPr>
          <p:cNvPicPr>
            <a:picLocks noChangeAspect="1"/>
          </p:cNvPicPr>
          <p:nvPr/>
        </p:nvPicPr>
        <p:blipFill>
          <a:blip r:embed="rId4"/>
          <a:stretch>
            <a:fillRect/>
          </a:stretch>
        </p:blipFill>
        <p:spPr>
          <a:xfrm>
            <a:off x="1208314" y="837623"/>
            <a:ext cx="6634882" cy="3865367"/>
          </a:xfrm>
          <a:prstGeom prst="rect">
            <a:avLst/>
          </a:prstGeom>
        </p:spPr>
      </p:pic>
      <p:sp>
        <p:nvSpPr>
          <p:cNvPr id="4" name="Title 3">
            <a:extLst>
              <a:ext uri="{FF2B5EF4-FFF2-40B4-BE49-F238E27FC236}">
                <a16:creationId xmlns:a16="http://schemas.microsoft.com/office/drawing/2014/main" id="{5F57BE5B-DB4D-4B86-BE6E-6749A850C69D}"/>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defTabSz="685775">
              <a:lnSpc>
                <a:spcPct val="90000"/>
              </a:lnSpc>
              <a:spcBef>
                <a:spcPts val="0"/>
              </a:spcBef>
              <a:spcAft>
                <a:spcPts val="450"/>
              </a:spcAft>
              <a:defRPr/>
            </a:pPr>
            <a:r>
              <a:rPr lang="en-GB" sz="3600" dirty="0">
                <a:solidFill>
                  <a:srgbClr val="FFFFFF"/>
                </a:solidFill>
                <a:ea typeface="+mj-ea"/>
                <a:cs typeface="+mj-cs"/>
              </a:rPr>
              <a:t>Azure AD SSO Integrations</a:t>
            </a:r>
            <a:endParaRPr lang="en-US" sz="3600" dirty="0">
              <a:solidFill>
                <a:srgbClr val="FFFFFF"/>
              </a:solidFill>
              <a:ea typeface="+mj-ea"/>
              <a:cs typeface="+mj-cs"/>
            </a:endParaRPr>
          </a:p>
        </p:txBody>
      </p:sp>
    </p:spTree>
    <p:custDataLst>
      <p:tags r:id="rId1"/>
    </p:custDataLst>
    <p:extLst>
      <p:ext uri="{BB962C8B-B14F-4D97-AF65-F5344CB8AC3E}">
        <p14:creationId xmlns:p14="http://schemas.microsoft.com/office/powerpoint/2010/main" val="860537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that show the relationship between app objects and service principals.">
            <a:extLst>
              <a:ext uri="{FF2B5EF4-FFF2-40B4-BE49-F238E27FC236}">
                <a16:creationId xmlns:a16="http://schemas.microsoft.com/office/drawing/2014/main" id="{B647E4B0-A55D-4AF8-B28A-CB82CF5B8446}"/>
              </a:ext>
            </a:extLst>
          </p:cNvPr>
          <p:cNvPicPr>
            <a:picLocks noChangeAspect="1"/>
          </p:cNvPicPr>
          <p:nvPr/>
        </p:nvPicPr>
        <p:blipFill>
          <a:blip r:embed="rId4"/>
          <a:stretch>
            <a:fillRect/>
          </a:stretch>
        </p:blipFill>
        <p:spPr>
          <a:xfrm>
            <a:off x="1746719" y="741529"/>
            <a:ext cx="6287378" cy="4293993"/>
          </a:xfrm>
          <a:prstGeom prst="rect">
            <a:avLst/>
          </a:prstGeom>
        </p:spPr>
      </p:pic>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New app registration</a:t>
            </a:r>
          </a:p>
        </p:txBody>
      </p:sp>
    </p:spTree>
    <p:custDataLst>
      <p:tags r:id="rId1"/>
    </p:custDataLst>
    <p:extLst>
      <p:ext uri="{BB962C8B-B14F-4D97-AF65-F5344CB8AC3E}">
        <p14:creationId xmlns:p14="http://schemas.microsoft.com/office/powerpoint/2010/main" val="2835209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a:cs typeface="Segoe UI"/>
              </a:rPr>
              <a:t>What is entitlement management?</a:t>
            </a:r>
            <a:endParaRPr lang="en-US"/>
          </a:p>
        </p:txBody>
      </p:sp>
      <p:sp>
        <p:nvSpPr>
          <p:cNvPr id="9" name="Content Placeholder 8">
            <a:extLst>
              <a:ext uri="{FF2B5EF4-FFF2-40B4-BE49-F238E27FC236}">
                <a16:creationId xmlns:a16="http://schemas.microsoft.com/office/drawing/2014/main" id="{AF9ED612-58D5-46DB-A220-90831426D90E}"/>
              </a:ext>
            </a:extLst>
          </p:cNvPr>
          <p:cNvSpPr>
            <a:spLocks noGrp="1"/>
          </p:cNvSpPr>
          <p:nvPr>
            <p:ph idx="1"/>
          </p:nvPr>
        </p:nvSpPr>
        <p:spPr/>
        <p:txBody>
          <a:bodyPr vert="horz" wrap="square" lIns="0" tIns="68580" rIns="0" bIns="68580" rtlCol="0" anchor="t">
            <a:spAutoFit/>
          </a:bodyPr>
          <a:lstStyle/>
          <a:p>
            <a:r>
              <a:rPr lang="en-US">
                <a:latin typeface="+mn-lt"/>
              </a:rPr>
              <a:t>Azure Active Directory (Azure AD) entitlement management is an identity governance feature that enables organizations to manage identity and access lifecycle at scale, by automating access request workflows, access assignments, reviews, and expiration.</a:t>
            </a:r>
          </a:p>
          <a:p>
            <a:endParaRPr lang="en-US">
              <a:latin typeface="+mn-lt"/>
            </a:endParaRPr>
          </a:p>
          <a:p>
            <a:r>
              <a:rPr lang="en-US">
                <a:latin typeface="+mn-lt"/>
              </a:rPr>
              <a:t>Azure AD entitlement management can help you more efficiently manage access to groups, applications, and SharePoint Online sites for internal users, and also for users outside your organization who need access to those resources.</a:t>
            </a:r>
          </a:p>
        </p:txBody>
      </p:sp>
    </p:spTree>
    <p:custDataLst>
      <p:tags r:id="rId1"/>
    </p:custDataLst>
    <p:extLst>
      <p:ext uri="{BB962C8B-B14F-4D97-AF65-F5344CB8AC3E}">
        <p14:creationId xmlns:p14="http://schemas.microsoft.com/office/powerpoint/2010/main" val="3406401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787-991C-47CD-8F67-46C733C852AC}"/>
              </a:ext>
            </a:extLst>
          </p:cNvPr>
          <p:cNvSpPr>
            <a:spLocks noGrp="1"/>
          </p:cNvSpPr>
          <p:nvPr>
            <p:ph type="title"/>
          </p:nvPr>
        </p:nvSpPr>
        <p:spPr/>
        <p:txBody>
          <a:bodyPr/>
          <a:lstStyle/>
          <a:p>
            <a:r>
              <a:rPr lang="en-US"/>
              <a:t>Summary of terminology</a:t>
            </a:r>
          </a:p>
        </p:txBody>
      </p:sp>
      <p:graphicFrame>
        <p:nvGraphicFramePr>
          <p:cNvPr id="5" name="Table 5">
            <a:extLst>
              <a:ext uri="{FF2B5EF4-FFF2-40B4-BE49-F238E27FC236}">
                <a16:creationId xmlns:a16="http://schemas.microsoft.com/office/drawing/2014/main" id="{E026EB90-BCCE-483C-851D-4A84A1646EC4}"/>
              </a:ext>
            </a:extLst>
          </p:cNvPr>
          <p:cNvGraphicFramePr>
            <a:graphicFrameLocks noGrp="1"/>
          </p:cNvGraphicFramePr>
          <p:nvPr>
            <p:ph idx="1"/>
            <p:extLst>
              <p:ext uri="{D42A27DB-BD31-4B8C-83A1-F6EECF244321}">
                <p14:modId xmlns:p14="http://schemas.microsoft.com/office/powerpoint/2010/main" val="3890958215"/>
              </p:ext>
            </p:extLst>
          </p:nvPr>
        </p:nvGraphicFramePr>
        <p:xfrm>
          <a:off x="1147763" y="814388"/>
          <a:ext cx="7539036" cy="3870960"/>
        </p:xfrm>
        <a:graphic>
          <a:graphicData uri="http://schemas.openxmlformats.org/drawingml/2006/table">
            <a:tbl>
              <a:tblPr firstRow="1" bandRow="1">
                <a:tableStyleId>{5C22544A-7EE6-4342-B048-85BDC9FD1C3A}</a:tableStyleId>
              </a:tblPr>
              <a:tblGrid>
                <a:gridCol w="1197611">
                  <a:extLst>
                    <a:ext uri="{9D8B030D-6E8A-4147-A177-3AD203B41FA5}">
                      <a16:colId xmlns:a16="http://schemas.microsoft.com/office/drawing/2014/main" val="1532618708"/>
                    </a:ext>
                  </a:extLst>
                </a:gridCol>
                <a:gridCol w="6341425">
                  <a:extLst>
                    <a:ext uri="{9D8B030D-6E8A-4147-A177-3AD203B41FA5}">
                      <a16:colId xmlns:a16="http://schemas.microsoft.com/office/drawing/2014/main" val="794393922"/>
                    </a:ext>
                  </a:extLst>
                </a:gridCol>
              </a:tblGrid>
              <a:tr h="342900">
                <a:tc>
                  <a:txBody>
                    <a:bodyPr/>
                    <a:lstStyle/>
                    <a:p>
                      <a:r>
                        <a:rPr lang="en-US" sz="1400"/>
                        <a:t>Term</a:t>
                      </a:r>
                    </a:p>
                  </a:txBody>
                  <a:tcPr marL="68580" marR="68580" marT="68580" marB="68580"/>
                </a:tc>
                <a:tc>
                  <a:txBody>
                    <a:bodyPr/>
                    <a:lstStyle/>
                    <a:p>
                      <a:r>
                        <a:rPr lang="en-US" sz="1400"/>
                        <a:t>Description</a:t>
                      </a:r>
                    </a:p>
                  </a:txBody>
                  <a:tcPr marL="68580" marR="68580" marT="68580" marB="68580"/>
                </a:tc>
                <a:extLst>
                  <a:ext uri="{0D108BD9-81ED-4DB2-BD59-A6C34878D82A}">
                    <a16:rowId xmlns:a16="http://schemas.microsoft.com/office/drawing/2014/main" val="446440070"/>
                  </a:ext>
                </a:extLst>
              </a:tr>
              <a:tr h="594360">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resource</a:t>
                      </a:r>
                    </a:p>
                  </a:txBody>
                  <a:tcPr marL="51435" marR="51435" marT="68580" marB="68580" anchor="ctr"/>
                </a:tc>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An asset, such as an Office group, a security group, an application, or a SharePoint Online site, with a role that a user can be granted permissions to.</a:t>
                      </a:r>
                    </a:p>
                  </a:txBody>
                  <a:tcPr marL="51435" marR="51435" marT="68580" marB="68580" anchor="ctr"/>
                </a:tc>
                <a:extLst>
                  <a:ext uri="{0D108BD9-81ED-4DB2-BD59-A6C34878D82A}">
                    <a16:rowId xmlns:a16="http://schemas.microsoft.com/office/drawing/2014/main" val="611733797"/>
                  </a:ext>
                </a:extLst>
              </a:tr>
              <a:tr h="1051560">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policy</a:t>
                      </a:r>
                    </a:p>
                  </a:txBody>
                  <a:tcPr marL="51435" marR="51435" marT="68580" marB="68580" anchor="ctr"/>
                </a:tc>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A set of rules that defines the access lifecycle, such as how users get access, who can approve, and how long users have access through an assignment. A policy is linked to an access package. For example, an access package could have two policies: one for employees to request access and a second for external users to request access.</a:t>
                      </a:r>
                    </a:p>
                  </a:txBody>
                  <a:tcPr marL="51435" marR="51435" marT="68580" marB="68580" anchor="ctr"/>
                </a:tc>
                <a:extLst>
                  <a:ext uri="{0D108BD9-81ED-4DB2-BD59-A6C34878D82A}">
                    <a16:rowId xmlns:a16="http://schemas.microsoft.com/office/drawing/2014/main" val="3888822208"/>
                  </a:ext>
                </a:extLst>
              </a:tr>
              <a:tr h="822960">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access package</a:t>
                      </a:r>
                    </a:p>
                  </a:txBody>
                  <a:tcPr marL="51435" marR="51435" marT="68580" marB="68580" anchor="ctr"/>
                </a:tc>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A bundle of resources that a team or project needs and is governed with policies. An access package is always contained in a catalog. You would create a new access package for a scenario in which users need to request access.</a:t>
                      </a:r>
                    </a:p>
                  </a:txBody>
                  <a:tcPr marL="51435" marR="51435" marT="68580" marB="68580" anchor="ctr"/>
                </a:tc>
                <a:extLst>
                  <a:ext uri="{0D108BD9-81ED-4DB2-BD59-A6C34878D82A}">
                    <a16:rowId xmlns:a16="http://schemas.microsoft.com/office/drawing/2014/main" val="2578782487"/>
                  </a:ext>
                </a:extLst>
              </a:tr>
              <a:tr h="822960">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catalog</a:t>
                      </a:r>
                    </a:p>
                  </a:txBody>
                  <a:tcPr marL="51435" marR="51435" marT="68580" marB="68580" anchor="ctr"/>
                </a:tc>
                <a:tc>
                  <a:txBody>
                    <a:bodyPr/>
                    <a:lstStyle/>
                    <a:p>
                      <a:pPr marL="0" marR="0">
                        <a:spcBef>
                          <a:spcPts val="0"/>
                        </a:spcBef>
                        <a:spcAft>
                          <a:spcPts val="1000"/>
                        </a:spcAft>
                      </a:pPr>
                      <a:r>
                        <a:rPr lang="en-US" sz="1500">
                          <a:effectLst/>
                          <a:latin typeface="Calibri" panose="020F0502020204030204" pitchFamily="34" charset="0"/>
                          <a:ea typeface="Calibri" panose="020F0502020204030204" pitchFamily="34" charset="0"/>
                          <a:cs typeface="Times New Roman" panose="02020603050405020304" pitchFamily="18" charset="0"/>
                        </a:rPr>
                        <a:t>A container of related resources and access packages. Catalogs are used for delegation so non-administrators can create their own access packages. Catalog owners can add resources they own to a catalog.</a:t>
                      </a:r>
                    </a:p>
                  </a:txBody>
                  <a:tcPr marL="51435" marR="51435" marT="68580" marB="68580" anchor="ctr"/>
                </a:tc>
                <a:extLst>
                  <a:ext uri="{0D108BD9-81ED-4DB2-BD59-A6C34878D82A}">
                    <a16:rowId xmlns:a16="http://schemas.microsoft.com/office/drawing/2014/main" val="265677534"/>
                  </a:ext>
                </a:extLst>
              </a:tr>
            </a:tbl>
          </a:graphicData>
        </a:graphic>
      </p:graphicFrame>
    </p:spTree>
    <p:custDataLst>
      <p:tags r:id="rId1"/>
    </p:custDataLst>
    <p:extLst>
      <p:ext uri="{BB962C8B-B14F-4D97-AF65-F5344CB8AC3E}">
        <p14:creationId xmlns:p14="http://schemas.microsoft.com/office/powerpoint/2010/main" val="197505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04C1-2F59-4E36-A887-B54655FD8D3F}"/>
              </a:ext>
            </a:extLst>
          </p:cNvPr>
          <p:cNvSpPr>
            <a:spLocks noGrp="1"/>
          </p:cNvSpPr>
          <p:nvPr>
            <p:ph type="title"/>
          </p:nvPr>
        </p:nvSpPr>
        <p:spPr/>
        <p:txBody>
          <a:bodyPr/>
          <a:lstStyle/>
          <a:p>
            <a:r>
              <a:rPr lang="en-US" dirty="0"/>
              <a:t>What are access packages? </a:t>
            </a:r>
          </a:p>
        </p:txBody>
      </p:sp>
      <p:sp>
        <p:nvSpPr>
          <p:cNvPr id="16" name="Text Placeholder 15">
            <a:extLst>
              <a:ext uri="{FF2B5EF4-FFF2-40B4-BE49-F238E27FC236}">
                <a16:creationId xmlns:a16="http://schemas.microsoft.com/office/drawing/2014/main" id="{A1E1066D-45E0-48BF-9EE0-3C884C85AD43}"/>
              </a:ext>
            </a:extLst>
          </p:cNvPr>
          <p:cNvSpPr>
            <a:spLocks noGrp="1"/>
          </p:cNvSpPr>
          <p:nvPr>
            <p:ph idx="1"/>
          </p:nvPr>
        </p:nvSpPr>
        <p:spPr/>
        <p:txBody>
          <a:bodyPr/>
          <a:lstStyle/>
          <a:p>
            <a:r>
              <a:rPr lang="en-US" sz="1500" dirty="0">
                <a:latin typeface="Calibri" panose="020F0502020204030204" pitchFamily="34" charset="0"/>
                <a:ea typeface="Calibri" panose="020F0502020204030204" pitchFamily="34" charset="0"/>
                <a:cs typeface="Times New Roman" panose="02020603050405020304" pitchFamily="18" charset="0"/>
              </a:rPr>
              <a:t>An access package is list of resources like Groups, Apps, and Sites, along with the roles a user needs for those resources.  </a:t>
            </a:r>
          </a:p>
          <a:p>
            <a:r>
              <a:rPr lang="en-US" sz="1500" dirty="0">
                <a:latin typeface="Calibri" panose="020F0502020204030204" pitchFamily="34" charset="0"/>
                <a:ea typeface="Calibri" panose="020F0502020204030204" pitchFamily="34" charset="0"/>
                <a:cs typeface="Times New Roman" panose="02020603050405020304" pitchFamily="18" charset="0"/>
              </a:rPr>
              <a:t>There is a policy included in the access package with rules for who can access the package.</a:t>
            </a:r>
          </a:p>
        </p:txBody>
      </p:sp>
      <p:grpSp>
        <p:nvGrpSpPr>
          <p:cNvPr id="3" name="Group 2">
            <a:extLst>
              <a:ext uri="{FF2B5EF4-FFF2-40B4-BE49-F238E27FC236}">
                <a16:creationId xmlns:a16="http://schemas.microsoft.com/office/drawing/2014/main" id="{BD224DD0-E5DB-87DA-A7E7-9CEF6FCE51CD}"/>
              </a:ext>
            </a:extLst>
          </p:cNvPr>
          <p:cNvGrpSpPr/>
          <p:nvPr/>
        </p:nvGrpSpPr>
        <p:grpSpPr>
          <a:xfrm>
            <a:off x="3135346" y="1898012"/>
            <a:ext cx="3075659" cy="2722598"/>
            <a:chOff x="4513478" y="1297120"/>
            <a:chExt cx="3075659" cy="2722598"/>
          </a:xfrm>
        </p:grpSpPr>
        <p:pic>
          <p:nvPicPr>
            <p:cNvPr id="4" name="Picture 3" descr="Microsoft Office logo">
              <a:extLst>
                <a:ext uri="{FF2B5EF4-FFF2-40B4-BE49-F238E27FC236}">
                  <a16:creationId xmlns:a16="http://schemas.microsoft.com/office/drawing/2014/main" id="{5F26BA9E-759B-4EC1-93FB-8805662F7A1D}"/>
                </a:ext>
              </a:extLst>
            </p:cNvPr>
            <p:cNvPicPr>
              <a:picLocks noChangeAspect="1"/>
            </p:cNvPicPr>
            <p:nvPr/>
          </p:nvPicPr>
          <p:blipFill>
            <a:blip r:embed="rId4"/>
            <a:stretch>
              <a:fillRect/>
            </a:stretch>
          </p:blipFill>
          <p:spPr>
            <a:xfrm>
              <a:off x="4513478" y="1297120"/>
              <a:ext cx="1274630" cy="1274630"/>
            </a:xfrm>
            <a:prstGeom prst="rect">
              <a:avLst/>
            </a:prstGeom>
          </p:spPr>
        </p:pic>
        <p:pic>
          <p:nvPicPr>
            <p:cNvPr id="7" name="Picture 6" descr="Microsoft Azure logo">
              <a:extLst>
                <a:ext uri="{FF2B5EF4-FFF2-40B4-BE49-F238E27FC236}">
                  <a16:creationId xmlns:a16="http://schemas.microsoft.com/office/drawing/2014/main" id="{3480EA36-CEF4-4DF9-BEDB-97FAB9794DBC}"/>
                </a:ext>
              </a:extLst>
            </p:cNvPr>
            <p:cNvPicPr>
              <a:picLocks noChangeAspect="1"/>
            </p:cNvPicPr>
            <p:nvPr/>
          </p:nvPicPr>
          <p:blipFill rotWithShape="1">
            <a:blip r:embed="rId5"/>
            <a:srcRect r="62173"/>
            <a:stretch/>
          </p:blipFill>
          <p:spPr>
            <a:xfrm>
              <a:off x="6309832" y="1445630"/>
              <a:ext cx="1279305" cy="977610"/>
            </a:xfrm>
            <a:prstGeom prst="rect">
              <a:avLst/>
            </a:prstGeom>
          </p:spPr>
        </p:pic>
        <p:pic>
          <p:nvPicPr>
            <p:cNvPr id="1028" name="Picture 4" descr="Microsoft Teams logo">
              <a:extLst>
                <a:ext uri="{FF2B5EF4-FFF2-40B4-BE49-F238E27FC236}">
                  <a16:creationId xmlns:a16="http://schemas.microsoft.com/office/drawing/2014/main" id="{64413E2F-EBE4-4B93-BFC0-6CD0721C81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478" y="2745088"/>
              <a:ext cx="1274630" cy="12746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crosoft Sharepoint logo">
              <a:extLst>
                <a:ext uri="{FF2B5EF4-FFF2-40B4-BE49-F238E27FC236}">
                  <a16:creationId xmlns:a16="http://schemas.microsoft.com/office/drawing/2014/main" id="{83009CE9-96CA-43E3-84F7-A53971828E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8616" y="2720260"/>
              <a:ext cx="1241736" cy="127463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851711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04C1-2F59-4E36-A887-B54655FD8D3F}"/>
              </a:ext>
            </a:extLst>
          </p:cNvPr>
          <p:cNvSpPr>
            <a:spLocks noGrp="1"/>
          </p:cNvSpPr>
          <p:nvPr>
            <p:ph type="title"/>
          </p:nvPr>
        </p:nvSpPr>
        <p:spPr/>
        <p:txBody>
          <a:bodyPr/>
          <a:lstStyle/>
          <a:p>
            <a:r>
              <a:rPr lang="en-US"/>
              <a:t>When should I use access packages?</a:t>
            </a:r>
          </a:p>
        </p:txBody>
      </p:sp>
      <p:grpSp>
        <p:nvGrpSpPr>
          <p:cNvPr id="8" name="Group 7" descr="check mark">
            <a:extLst>
              <a:ext uri="{FF2B5EF4-FFF2-40B4-BE49-F238E27FC236}">
                <a16:creationId xmlns:a16="http://schemas.microsoft.com/office/drawing/2014/main" id="{F029749F-4334-4F65-8DBA-608CF0C08503}"/>
              </a:ext>
            </a:extLst>
          </p:cNvPr>
          <p:cNvGrpSpPr/>
          <p:nvPr/>
        </p:nvGrpSpPr>
        <p:grpSpPr>
          <a:xfrm>
            <a:off x="2773018" y="1705909"/>
            <a:ext cx="1614123" cy="2344648"/>
            <a:chOff x="3198247" y="1789660"/>
            <a:chExt cx="2152164" cy="3126197"/>
          </a:xfrm>
        </p:grpSpPr>
        <p:sp>
          <p:nvSpPr>
            <p:cNvPr id="14" name="TextBox 13">
              <a:extLst>
                <a:ext uri="{FF2B5EF4-FFF2-40B4-BE49-F238E27FC236}">
                  <a16:creationId xmlns:a16="http://schemas.microsoft.com/office/drawing/2014/main" id="{42823C6A-A51E-4F79-85A8-5F6C4AF4F7B3}"/>
                </a:ext>
              </a:extLst>
            </p:cNvPr>
            <p:cNvSpPr txBox="1"/>
            <p:nvPr/>
          </p:nvSpPr>
          <p:spPr>
            <a:xfrm>
              <a:off x="3198247" y="3407752"/>
              <a:ext cx="2152164" cy="1508105"/>
            </a:xfrm>
            <a:prstGeom prst="rect">
              <a:avLst/>
            </a:prstGeom>
            <a:noFill/>
          </p:spPr>
          <p:txBody>
            <a:bodyPr wrap="square">
              <a:spAutoFit/>
            </a:bodyPr>
            <a:lstStyle/>
            <a:p>
              <a:pPr marL="0" lvl="1" algn="ctr"/>
              <a:r>
                <a:rPr lang="en-US" sz="1350">
                  <a:ea typeface="+mn-lt"/>
                  <a:cs typeface="+mn-lt"/>
                </a:rPr>
                <a:t>Manager approval</a:t>
              </a:r>
            </a:p>
            <a:p>
              <a:pPr marL="0" lvl="1" algn="ctr"/>
              <a:r>
                <a:rPr lang="en-US" sz="1350">
                  <a:ea typeface="+mn-lt"/>
                  <a:cs typeface="+mn-lt"/>
                </a:rPr>
                <a:t>-or-</a:t>
              </a:r>
            </a:p>
            <a:p>
              <a:pPr marL="0" lvl="1" algn="ctr"/>
              <a:r>
                <a:rPr lang="en-US" sz="1350">
                  <a:ea typeface="+mn-lt"/>
                  <a:cs typeface="+mn-lt"/>
                </a:rPr>
                <a:t>Delegated Role / Identity</a:t>
              </a:r>
            </a:p>
            <a:p>
              <a:pPr marL="0" lvl="1" algn="ctr"/>
              <a:endParaRPr lang="en-US" sz="1350">
                <a:ea typeface="+mn-lt"/>
                <a:cs typeface="+mn-lt"/>
              </a:endParaRPr>
            </a:p>
          </p:txBody>
        </p:sp>
        <p:pic>
          <p:nvPicPr>
            <p:cNvPr id="4" name="Graphic 3" descr="Checkbox Checked outline">
              <a:extLst>
                <a:ext uri="{FF2B5EF4-FFF2-40B4-BE49-F238E27FC236}">
                  <a16:creationId xmlns:a16="http://schemas.microsoft.com/office/drawing/2014/main" id="{3F00FC0F-E1DC-4224-A2DD-51ABBBBD61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8439" y="1789660"/>
              <a:ext cx="1711780" cy="1711780"/>
            </a:xfrm>
            <a:prstGeom prst="rect">
              <a:avLst/>
            </a:prstGeom>
          </p:spPr>
        </p:pic>
      </p:grpSp>
      <p:grpSp>
        <p:nvGrpSpPr>
          <p:cNvPr id="11" name="Group 10" descr="calendar">
            <a:extLst>
              <a:ext uri="{FF2B5EF4-FFF2-40B4-BE49-F238E27FC236}">
                <a16:creationId xmlns:a16="http://schemas.microsoft.com/office/drawing/2014/main" id="{8CD0FB96-4C64-414D-A0A3-5CF78232326F}"/>
              </a:ext>
            </a:extLst>
          </p:cNvPr>
          <p:cNvGrpSpPr/>
          <p:nvPr/>
        </p:nvGrpSpPr>
        <p:grpSpPr>
          <a:xfrm>
            <a:off x="207899" y="1726631"/>
            <a:ext cx="2665676" cy="1721400"/>
            <a:chOff x="-41527" y="1784440"/>
            <a:chExt cx="3554234" cy="2295200"/>
          </a:xfrm>
        </p:grpSpPr>
        <p:sp>
          <p:nvSpPr>
            <p:cNvPr id="10" name="TextBox 9">
              <a:extLst>
                <a:ext uri="{FF2B5EF4-FFF2-40B4-BE49-F238E27FC236}">
                  <a16:creationId xmlns:a16="http://schemas.microsoft.com/office/drawing/2014/main" id="{7728C5E8-3D56-41FD-AB64-F262ADE03B95}"/>
                </a:ext>
              </a:extLst>
            </p:cNvPr>
            <p:cNvSpPr txBox="1"/>
            <p:nvPr/>
          </p:nvSpPr>
          <p:spPr>
            <a:xfrm>
              <a:off x="-41527" y="3402532"/>
              <a:ext cx="3554234" cy="677108"/>
            </a:xfrm>
            <a:prstGeom prst="rect">
              <a:avLst/>
            </a:prstGeom>
            <a:noFill/>
          </p:spPr>
          <p:txBody>
            <a:bodyPr wrap="square">
              <a:spAutoFit/>
            </a:bodyPr>
            <a:lstStyle/>
            <a:p>
              <a:pPr marL="0" lvl="1" algn="ctr"/>
              <a:r>
                <a:rPr lang="en-US" sz="1350">
                  <a:ea typeface="+mn-lt"/>
                  <a:cs typeface="+mn-lt"/>
                </a:rPr>
                <a:t>Time-limited access</a:t>
              </a:r>
            </a:p>
            <a:p>
              <a:pPr marL="0" lvl="1" algn="ctr"/>
              <a:endParaRPr lang="en-US" sz="1350">
                <a:ea typeface="+mn-lt"/>
                <a:cs typeface="+mn-lt"/>
              </a:endParaRPr>
            </a:p>
          </p:txBody>
        </p:sp>
        <p:pic>
          <p:nvPicPr>
            <p:cNvPr id="6" name="Graphic 5" descr="Monthly calendar outline">
              <a:extLst>
                <a:ext uri="{FF2B5EF4-FFF2-40B4-BE49-F238E27FC236}">
                  <a16:creationId xmlns:a16="http://schemas.microsoft.com/office/drawing/2014/main" id="{81E26B04-C672-43ED-8BAB-C5F3FCCA88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544" y="1784440"/>
              <a:ext cx="1618092" cy="1618092"/>
            </a:xfrm>
            <a:prstGeom prst="rect">
              <a:avLst/>
            </a:prstGeom>
          </p:spPr>
        </p:pic>
      </p:grpSp>
      <p:grpSp>
        <p:nvGrpSpPr>
          <p:cNvPr id="5" name="Group 4" descr="cowbowy">
            <a:extLst>
              <a:ext uri="{FF2B5EF4-FFF2-40B4-BE49-F238E27FC236}">
                <a16:creationId xmlns:a16="http://schemas.microsoft.com/office/drawing/2014/main" id="{2CB83AD7-3A75-44D4-BDCF-31E9BAC2D983}"/>
              </a:ext>
            </a:extLst>
          </p:cNvPr>
          <p:cNvGrpSpPr/>
          <p:nvPr/>
        </p:nvGrpSpPr>
        <p:grpSpPr>
          <a:xfrm>
            <a:off x="4884071" y="1772285"/>
            <a:ext cx="1353226" cy="1630093"/>
            <a:chOff x="6354156" y="1900967"/>
            <a:chExt cx="1804301" cy="2173456"/>
          </a:xfrm>
        </p:grpSpPr>
        <p:sp>
          <p:nvSpPr>
            <p:cNvPr id="16" name="TextBox 15">
              <a:extLst>
                <a:ext uri="{FF2B5EF4-FFF2-40B4-BE49-F238E27FC236}">
                  <a16:creationId xmlns:a16="http://schemas.microsoft.com/office/drawing/2014/main" id="{41448FD3-6502-4580-AFA5-251B608913D6}"/>
                </a:ext>
              </a:extLst>
            </p:cNvPr>
            <p:cNvSpPr txBox="1"/>
            <p:nvPr/>
          </p:nvSpPr>
          <p:spPr>
            <a:xfrm>
              <a:off x="6354156" y="3397315"/>
              <a:ext cx="1804301" cy="677108"/>
            </a:xfrm>
            <a:prstGeom prst="rect">
              <a:avLst/>
            </a:prstGeom>
            <a:noFill/>
          </p:spPr>
          <p:txBody>
            <a:bodyPr wrap="square">
              <a:spAutoFit/>
            </a:bodyPr>
            <a:lstStyle/>
            <a:p>
              <a:pPr marL="0" lvl="1" algn="ctr"/>
              <a:r>
                <a:rPr lang="en-US" sz="1350">
                  <a:ea typeface="+mn-lt"/>
                  <a:cs typeface="+mn-lt"/>
                </a:rPr>
                <a:t>Manage access without IT</a:t>
              </a:r>
            </a:p>
          </p:txBody>
        </p:sp>
        <p:pic>
          <p:nvPicPr>
            <p:cNvPr id="9" name="Graphic 8" descr="Cowboy male outline">
              <a:extLst>
                <a:ext uri="{FF2B5EF4-FFF2-40B4-BE49-F238E27FC236}">
                  <a16:creationId xmlns:a16="http://schemas.microsoft.com/office/drawing/2014/main" id="{40ABDFB1-7909-4256-BDFB-716790D46E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8134" y="1900967"/>
              <a:ext cx="1496347" cy="1496347"/>
            </a:xfrm>
            <a:prstGeom prst="rect">
              <a:avLst/>
            </a:prstGeom>
          </p:spPr>
        </p:pic>
      </p:grpSp>
      <p:grpSp>
        <p:nvGrpSpPr>
          <p:cNvPr id="7" name="Group 6" descr="two people at a table talking">
            <a:extLst>
              <a:ext uri="{FF2B5EF4-FFF2-40B4-BE49-F238E27FC236}">
                <a16:creationId xmlns:a16="http://schemas.microsoft.com/office/drawing/2014/main" id="{361981EF-0637-4F00-B16A-EA1263246FC8}"/>
              </a:ext>
            </a:extLst>
          </p:cNvPr>
          <p:cNvGrpSpPr/>
          <p:nvPr/>
        </p:nvGrpSpPr>
        <p:grpSpPr>
          <a:xfrm>
            <a:off x="6531105" y="1772286"/>
            <a:ext cx="2121013" cy="1630091"/>
            <a:chOff x="9066921" y="1713078"/>
            <a:chExt cx="2828017" cy="2173454"/>
          </a:xfrm>
        </p:grpSpPr>
        <p:sp>
          <p:nvSpPr>
            <p:cNvPr id="18" name="TextBox 17">
              <a:extLst>
                <a:ext uri="{FF2B5EF4-FFF2-40B4-BE49-F238E27FC236}">
                  <a16:creationId xmlns:a16="http://schemas.microsoft.com/office/drawing/2014/main" id="{A6D8DF45-F1B9-4DB2-B256-0B102B8684EA}"/>
                </a:ext>
              </a:extLst>
            </p:cNvPr>
            <p:cNvSpPr txBox="1"/>
            <p:nvPr/>
          </p:nvSpPr>
          <p:spPr>
            <a:xfrm>
              <a:off x="9066921" y="3209424"/>
              <a:ext cx="2828017" cy="677108"/>
            </a:xfrm>
            <a:prstGeom prst="rect">
              <a:avLst/>
            </a:prstGeom>
            <a:noFill/>
          </p:spPr>
          <p:txBody>
            <a:bodyPr wrap="square">
              <a:spAutoFit/>
            </a:bodyPr>
            <a:lstStyle/>
            <a:p>
              <a:pPr marL="0" lvl="1" algn="ctr"/>
              <a:r>
                <a:rPr lang="en-US" sz="1350">
                  <a:ea typeface="+mn-lt"/>
                  <a:cs typeface="+mn-lt"/>
                </a:rPr>
                <a:t>Cross organization collaboration</a:t>
              </a:r>
            </a:p>
          </p:txBody>
        </p:sp>
        <p:pic>
          <p:nvPicPr>
            <p:cNvPr id="13" name="Graphic 12" descr="Boardroom outline">
              <a:extLst>
                <a:ext uri="{FF2B5EF4-FFF2-40B4-BE49-F238E27FC236}">
                  <a16:creationId xmlns:a16="http://schemas.microsoft.com/office/drawing/2014/main" id="{3CE2F53B-C61F-4B8C-B280-38764FEB27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7974" y="1713078"/>
              <a:ext cx="1496347" cy="1496347"/>
            </a:xfrm>
            <a:prstGeom prst="rect">
              <a:avLst/>
            </a:prstGeom>
          </p:spPr>
        </p:pic>
      </p:grpSp>
    </p:spTree>
    <p:custDataLst>
      <p:tags r:id="rId1"/>
    </p:custDataLst>
    <p:extLst>
      <p:ext uri="{BB962C8B-B14F-4D97-AF65-F5344CB8AC3E}">
        <p14:creationId xmlns:p14="http://schemas.microsoft.com/office/powerpoint/2010/main" val="3434265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04C1-2F59-4E36-A887-B54655FD8D3F}"/>
              </a:ext>
            </a:extLst>
          </p:cNvPr>
          <p:cNvSpPr>
            <a:spLocks noGrp="1"/>
          </p:cNvSpPr>
          <p:nvPr>
            <p:ph type="title"/>
          </p:nvPr>
        </p:nvSpPr>
        <p:spPr/>
        <p:txBody>
          <a:bodyPr/>
          <a:lstStyle/>
          <a:p>
            <a:r>
              <a:rPr lang="en-US"/>
              <a:t>How do I control who get access?</a:t>
            </a:r>
          </a:p>
        </p:txBody>
      </p:sp>
      <p:pic>
        <p:nvPicPr>
          <p:cNvPr id="5" name="Picture 4" descr="Etitlement management overview">
            <a:extLst>
              <a:ext uri="{FF2B5EF4-FFF2-40B4-BE49-F238E27FC236}">
                <a16:creationId xmlns:a16="http://schemas.microsoft.com/office/drawing/2014/main" id="{4518E95C-2078-46E2-A9DE-D29AAF81B7C1}"/>
              </a:ext>
            </a:extLst>
          </p:cNvPr>
          <p:cNvPicPr/>
          <p:nvPr/>
        </p:nvPicPr>
        <p:blipFill>
          <a:blip r:embed="rId4"/>
          <a:stretch>
            <a:fillRect/>
          </a:stretch>
        </p:blipFill>
        <p:spPr bwMode="auto">
          <a:xfrm>
            <a:off x="2331394" y="773851"/>
            <a:ext cx="4624577" cy="4039811"/>
          </a:xfrm>
          <a:prstGeom prst="rect">
            <a:avLst/>
          </a:prstGeom>
          <a:noFill/>
          <a:ln>
            <a:noFill/>
          </a:ln>
        </p:spPr>
      </p:pic>
    </p:spTree>
    <p:custDataLst>
      <p:tags r:id="rId1"/>
    </p:custDataLst>
    <p:extLst>
      <p:ext uri="{BB962C8B-B14F-4D97-AF65-F5344CB8AC3E}">
        <p14:creationId xmlns:p14="http://schemas.microsoft.com/office/powerpoint/2010/main" val="36233388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a:ea typeface="+mj-lt"/>
                <a:cs typeface="+mj-lt"/>
              </a:rPr>
              <a:t>What is Privileged identity management? </a:t>
            </a:r>
          </a:p>
        </p:txBody>
      </p:sp>
      <p:sp>
        <p:nvSpPr>
          <p:cNvPr id="9" name="Content Placeholder 8">
            <a:extLst>
              <a:ext uri="{FF2B5EF4-FFF2-40B4-BE49-F238E27FC236}">
                <a16:creationId xmlns:a16="http://schemas.microsoft.com/office/drawing/2014/main" id="{AF9ED612-58D5-46DB-A220-90831426D90E}"/>
              </a:ext>
            </a:extLst>
          </p:cNvPr>
          <p:cNvSpPr>
            <a:spLocks noGrp="1"/>
          </p:cNvSpPr>
          <p:nvPr>
            <p:ph idx="1"/>
          </p:nvPr>
        </p:nvSpPr>
        <p:spPr/>
        <p:txBody>
          <a:bodyPr vert="horz" lIns="0" tIns="45720" rIns="0" bIns="45720" rtlCol="0">
            <a:normAutofit/>
          </a:bodyPr>
          <a:lstStyle/>
          <a:p>
            <a:pPr lvl="1"/>
            <a:r>
              <a:rPr lang="en-US" sz="1800"/>
              <a:t>PIM is a service in Azure Active Directory (Azure AD) that enables you to manage, control, and monitor access to important resources in your organization. Such resources include those in Azure AD, Azure, and other Microsoft Online Services, such as Microsoft 365 or Microsoft Intune</a:t>
            </a:r>
          </a:p>
        </p:txBody>
      </p:sp>
    </p:spTree>
    <p:custDataLst>
      <p:tags r:id="rId1"/>
    </p:custDataLst>
    <p:extLst>
      <p:ext uri="{BB962C8B-B14F-4D97-AF65-F5344CB8AC3E}">
        <p14:creationId xmlns:p14="http://schemas.microsoft.com/office/powerpoint/2010/main" val="2687390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a:ea typeface="+mj-lt"/>
                <a:cs typeface="+mj-lt"/>
              </a:rPr>
              <a:t>What does PIM do?</a:t>
            </a:r>
          </a:p>
        </p:txBody>
      </p:sp>
      <p:sp>
        <p:nvSpPr>
          <p:cNvPr id="9" name="Content Placeholder 8">
            <a:extLst>
              <a:ext uri="{FF2B5EF4-FFF2-40B4-BE49-F238E27FC236}">
                <a16:creationId xmlns:a16="http://schemas.microsoft.com/office/drawing/2014/main" id="{AF9ED612-58D5-46DB-A220-90831426D90E}"/>
              </a:ext>
            </a:extLst>
          </p:cNvPr>
          <p:cNvSpPr>
            <a:spLocks noGrp="1"/>
          </p:cNvSpPr>
          <p:nvPr>
            <p:ph idx="1"/>
          </p:nvPr>
        </p:nvSpPr>
        <p:spPr>
          <a:xfrm>
            <a:off x="1036345" y="671079"/>
            <a:ext cx="7539420" cy="3547021"/>
          </a:xfrm>
        </p:spPr>
        <p:txBody>
          <a:bodyPr vert="horz" lIns="0" tIns="45720" rIns="0" bIns="45720" rtlCol="0">
            <a:noAutofit/>
          </a:bodyPr>
          <a:lstStyle/>
          <a:p>
            <a:pPr lvl="1"/>
            <a:r>
              <a:rPr lang="en-US" sz="1600" dirty="0"/>
              <a:t>PIM provides time-based and approval-based role activation to mitigate the risks of excessive, unnecessary, or misused access permissions on resources that you care about. Key features of PIM include:</a:t>
            </a:r>
          </a:p>
          <a:p>
            <a:pPr marL="342900" lvl="1" indent="-342900">
              <a:buFont typeface="Arial" panose="020B0604020202020204" pitchFamily="34" charset="0"/>
              <a:buChar char="•"/>
            </a:pPr>
            <a:r>
              <a:rPr lang="en-US" sz="1600" dirty="0"/>
              <a:t>Provide just-in-time privileged access to Azure AD and Azure resources</a:t>
            </a:r>
          </a:p>
          <a:p>
            <a:pPr marL="342900" lvl="1" indent="-342900">
              <a:buFont typeface="Arial" panose="020B0604020202020204" pitchFamily="34" charset="0"/>
              <a:buChar char="•"/>
            </a:pPr>
            <a:r>
              <a:rPr lang="en-US" sz="1600" dirty="0"/>
              <a:t>Assign time-bound access to resources using start and end dates</a:t>
            </a:r>
          </a:p>
          <a:p>
            <a:pPr marL="342900" lvl="1" indent="-342900">
              <a:buFont typeface="Arial" panose="020B0604020202020204" pitchFamily="34" charset="0"/>
              <a:buChar char="•"/>
            </a:pPr>
            <a:r>
              <a:rPr lang="en-US" sz="1600" dirty="0"/>
              <a:t>Require approval to activate privileged roles</a:t>
            </a:r>
          </a:p>
          <a:p>
            <a:pPr marL="342900" lvl="1" indent="-342900">
              <a:buFont typeface="Arial" panose="020B0604020202020204" pitchFamily="34" charset="0"/>
              <a:buChar char="•"/>
            </a:pPr>
            <a:r>
              <a:rPr lang="en-US" sz="1600" dirty="0"/>
              <a:t>Enforce multifactor authentication to activate any role</a:t>
            </a:r>
          </a:p>
          <a:p>
            <a:pPr marL="342900" lvl="1" indent="-342900">
              <a:buFont typeface="Arial" panose="020B0604020202020204" pitchFamily="34" charset="0"/>
              <a:buChar char="•"/>
            </a:pPr>
            <a:r>
              <a:rPr lang="en-US" sz="1600" dirty="0"/>
              <a:t>Use justification to understand why users activate</a:t>
            </a:r>
          </a:p>
          <a:p>
            <a:pPr marL="342900" lvl="1" indent="-342900">
              <a:buFont typeface="Arial" panose="020B0604020202020204" pitchFamily="34" charset="0"/>
              <a:buChar char="•"/>
            </a:pPr>
            <a:r>
              <a:rPr lang="en-US" sz="1600" dirty="0"/>
              <a:t>Get notifications when privileged roles are activated</a:t>
            </a:r>
          </a:p>
          <a:p>
            <a:pPr marL="342900" lvl="1" indent="-342900">
              <a:buFont typeface="Arial" panose="020B0604020202020204" pitchFamily="34" charset="0"/>
              <a:buChar char="•"/>
            </a:pPr>
            <a:r>
              <a:rPr lang="en-US" sz="1600" dirty="0"/>
              <a:t>Conduct access reviews to ensure users still need roles</a:t>
            </a:r>
          </a:p>
          <a:p>
            <a:pPr marL="342900" lvl="1" indent="-342900">
              <a:buFont typeface="Arial" panose="020B0604020202020204" pitchFamily="34" charset="0"/>
              <a:buChar char="•"/>
            </a:pPr>
            <a:r>
              <a:rPr lang="en-US" sz="1600" dirty="0"/>
              <a:t>Download audit history for internal or external audit</a:t>
            </a:r>
          </a:p>
        </p:txBody>
      </p:sp>
    </p:spTree>
    <p:custDataLst>
      <p:tags r:id="rId1"/>
    </p:custDataLst>
    <p:extLst>
      <p:ext uri="{BB962C8B-B14F-4D97-AF65-F5344CB8AC3E}">
        <p14:creationId xmlns:p14="http://schemas.microsoft.com/office/powerpoint/2010/main" val="1396229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48CBA22-A1D3-413E-92FA-8162B5AB38ED}"/>
              </a:ext>
            </a:extLst>
          </p:cNvPr>
          <p:cNvSpPr/>
          <p:nvPr/>
        </p:nvSpPr>
        <p:spPr bwMode="auto">
          <a:xfrm>
            <a:off x="1673942" y="2472040"/>
            <a:ext cx="5796116" cy="2160639"/>
          </a:xfrm>
          <a:prstGeom prst="rect">
            <a:avLst/>
          </a:prstGeom>
          <a:solidFill>
            <a:schemeClr val="accent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0436071-35DB-445A-BF2F-C4AA4E69D94F}"/>
              </a:ext>
            </a:extLst>
          </p:cNvPr>
          <p:cNvSpPr>
            <a:spLocks noGrp="1"/>
          </p:cNvSpPr>
          <p:nvPr>
            <p:ph type="title"/>
          </p:nvPr>
        </p:nvSpPr>
        <p:spPr/>
        <p:txBody>
          <a:bodyPr/>
          <a:lstStyle/>
          <a:p>
            <a:r>
              <a:rPr lang="en-US"/>
              <a:t>What is Log Analytics</a:t>
            </a:r>
          </a:p>
        </p:txBody>
      </p:sp>
      <p:sp>
        <p:nvSpPr>
          <p:cNvPr id="3" name="Content Placeholder 2">
            <a:extLst>
              <a:ext uri="{FF2B5EF4-FFF2-40B4-BE49-F238E27FC236}">
                <a16:creationId xmlns:a16="http://schemas.microsoft.com/office/drawing/2014/main" id="{C9EAB4B6-8D07-436A-A432-89E88EAEDE48}"/>
              </a:ext>
            </a:extLst>
          </p:cNvPr>
          <p:cNvSpPr>
            <a:spLocks noGrp="1"/>
          </p:cNvSpPr>
          <p:nvPr>
            <p:ph idx="1"/>
          </p:nvPr>
        </p:nvSpPr>
        <p:spPr/>
        <p:txBody>
          <a:bodyPr/>
          <a:lstStyle/>
          <a:p>
            <a:r>
              <a:rPr lang="en-US" sz="1800"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criteria, identify trends, analyze patterns, and provide a variety of insights into your data.</a:t>
            </a:r>
            <a:endParaRPr lang="en-US" sz="1800" dirty="0"/>
          </a:p>
        </p:txBody>
      </p:sp>
      <p:pic>
        <p:nvPicPr>
          <p:cNvPr id="5" name="Picture 4" descr="Screenshot of Azure Monitor - Log Analytics tool.  This screen shows that you and create and run queries to search for data in log files.">
            <a:extLst>
              <a:ext uri="{FF2B5EF4-FFF2-40B4-BE49-F238E27FC236}">
                <a16:creationId xmlns:a16="http://schemas.microsoft.com/office/drawing/2014/main" id="{7ECB61D6-3D1F-48AA-8593-E5200E905EBB}"/>
              </a:ext>
            </a:extLst>
          </p:cNvPr>
          <p:cNvPicPr>
            <a:picLocks noChangeAspect="1"/>
          </p:cNvPicPr>
          <p:nvPr/>
        </p:nvPicPr>
        <p:blipFill>
          <a:blip r:embed="rId2"/>
          <a:stretch>
            <a:fillRect/>
          </a:stretch>
        </p:blipFill>
        <p:spPr>
          <a:xfrm>
            <a:off x="1845738" y="2542121"/>
            <a:ext cx="5393531" cy="2038454"/>
          </a:xfrm>
          <a:prstGeom prst="rect">
            <a:avLst/>
          </a:prstGeom>
        </p:spPr>
      </p:pic>
    </p:spTree>
    <p:extLst>
      <p:ext uri="{BB962C8B-B14F-4D97-AF65-F5344CB8AC3E}">
        <p14:creationId xmlns:p14="http://schemas.microsoft.com/office/powerpoint/2010/main" val="1337620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2111-7CFB-474C-8B4B-115AB5114AF0}"/>
              </a:ext>
            </a:extLst>
          </p:cNvPr>
          <p:cNvSpPr>
            <a:spLocks noGrp="1"/>
          </p:cNvSpPr>
          <p:nvPr>
            <p:ph type="title"/>
          </p:nvPr>
        </p:nvSpPr>
        <p:spPr/>
        <p:txBody>
          <a:bodyPr/>
          <a:lstStyle/>
          <a:p>
            <a:r>
              <a:rPr lang="en-US" dirty="0"/>
              <a:t>Azure Monitor Alerts</a:t>
            </a:r>
          </a:p>
        </p:txBody>
      </p:sp>
      <p:pic>
        <p:nvPicPr>
          <p:cNvPr id="8" name="Picture 7" descr="Create an Alert rule in Azure Monitor to be notified when a specific condition happens or threshold has been reached.  This graphic is a logical flow that show you have signal coming into Azure Monitor via the logs, this compared against a rule.  If the condition is met, then either an action can be performed; or an Alert can be raise.">
            <a:extLst>
              <a:ext uri="{FF2B5EF4-FFF2-40B4-BE49-F238E27FC236}">
                <a16:creationId xmlns:a16="http://schemas.microsoft.com/office/drawing/2014/main" id="{6ECF0C65-B2CE-40E7-92F6-8A8395731598}"/>
              </a:ext>
            </a:extLst>
          </p:cNvPr>
          <p:cNvPicPr>
            <a:picLocks noChangeAspect="1"/>
          </p:cNvPicPr>
          <p:nvPr/>
        </p:nvPicPr>
        <p:blipFill>
          <a:blip r:embed="rId3"/>
          <a:stretch>
            <a:fillRect/>
          </a:stretch>
        </p:blipFill>
        <p:spPr>
          <a:xfrm>
            <a:off x="532528" y="985135"/>
            <a:ext cx="2264885" cy="2779307"/>
          </a:xfrm>
          <a:prstGeom prst="rect">
            <a:avLst/>
          </a:prstGeom>
        </p:spPr>
      </p:pic>
      <p:sp>
        <p:nvSpPr>
          <p:cNvPr id="9" name="Rectangle 8">
            <a:extLst>
              <a:ext uri="{FF2B5EF4-FFF2-40B4-BE49-F238E27FC236}">
                <a16:creationId xmlns:a16="http://schemas.microsoft.com/office/drawing/2014/main" id="{AF987E94-BB65-441F-A3BB-A957CEE75B87}"/>
              </a:ext>
            </a:extLst>
          </p:cNvPr>
          <p:cNvSpPr/>
          <p:nvPr/>
        </p:nvSpPr>
        <p:spPr bwMode="auto">
          <a:xfrm>
            <a:off x="121920" y="741457"/>
            <a:ext cx="3086100" cy="3266663"/>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2FC4CD04-608D-467B-92F6-35E49817572A}"/>
              </a:ext>
            </a:extLst>
          </p:cNvPr>
          <p:cNvSpPr txBox="1"/>
          <p:nvPr/>
        </p:nvSpPr>
        <p:spPr>
          <a:xfrm>
            <a:off x="3562089" y="741458"/>
            <a:ext cx="4747786" cy="3035190"/>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Alerts proactively notify you when issues are found with your infrastructure or application using your monitoring data in Azure Monitor.</a:t>
            </a:r>
          </a:p>
          <a:p>
            <a:pPr>
              <a:lnSpc>
                <a:spcPct val="90000"/>
              </a:lnSpc>
              <a:spcAft>
                <a:spcPts val="450"/>
              </a:spcAft>
            </a:pPr>
            <a:endParaRPr lang="en-US" dirty="0">
              <a:gradFill>
                <a:gsLst>
                  <a:gs pos="2917">
                    <a:schemeClr val="tx1"/>
                  </a:gs>
                  <a:gs pos="30000">
                    <a:schemeClr val="tx1"/>
                  </a:gs>
                </a:gsLst>
                <a:lin ang="5400000" scaled="0"/>
              </a:gradFill>
            </a:endParaRP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Watch virtual machines, storage accounts, and other sources for events or thresholds.</a:t>
            </a:r>
          </a:p>
          <a:p>
            <a:pPr marL="600062" lvl="1"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Possible early warning of an attack</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Set actions and alert to trigger when conditions are met.</a:t>
            </a:r>
          </a:p>
          <a:p>
            <a:pPr marL="257175" indent="-257175">
              <a:lnSpc>
                <a:spcPct val="90000"/>
              </a:lnSpc>
              <a:spcAft>
                <a:spcPts val="450"/>
              </a:spcAft>
              <a:buFont typeface="Arial" panose="020B0604020202020204" pitchFamily="34" charset="0"/>
              <a:buChar char="•"/>
            </a:pPr>
            <a:endParaRPr lang="en-US"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48492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B66D4C-6012-4DA5-A4B1-CD1D423F1662}"/>
              </a:ext>
            </a:extLst>
          </p:cNvPr>
          <p:cNvSpPr/>
          <p:nvPr/>
        </p:nvSpPr>
        <p:spPr bwMode="auto">
          <a:xfrm>
            <a:off x="1613104" y="2256503"/>
            <a:ext cx="5980702" cy="2160639"/>
          </a:xfrm>
          <a:prstGeom prst="rect">
            <a:avLst/>
          </a:prstGeom>
          <a:solidFill>
            <a:schemeClr val="accent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6D681-6108-486A-A9DA-08084A533785}"/>
              </a:ext>
            </a:extLst>
          </p:cNvPr>
          <p:cNvSpPr>
            <a:spLocks noGrp="1"/>
          </p:cNvSpPr>
          <p:nvPr>
            <p:ph type="title"/>
          </p:nvPr>
        </p:nvSpPr>
        <p:spPr/>
        <p:txBody>
          <a:bodyPr/>
          <a:lstStyle/>
          <a:p>
            <a:r>
              <a:rPr lang="en-US"/>
              <a:t>What is Microsoft Sentinel</a:t>
            </a:r>
          </a:p>
        </p:txBody>
      </p:sp>
      <p:sp>
        <p:nvSpPr>
          <p:cNvPr id="5" name="Text Placeholder 4">
            <a:extLst>
              <a:ext uri="{FF2B5EF4-FFF2-40B4-BE49-F238E27FC236}">
                <a16:creationId xmlns:a16="http://schemas.microsoft.com/office/drawing/2014/main" id="{5BB9F17C-ED66-413A-963E-5C1BDA2B1EA5}"/>
              </a:ext>
            </a:extLst>
          </p:cNvPr>
          <p:cNvSpPr>
            <a:spLocks noGrp="1"/>
          </p:cNvSpPr>
          <p:nvPr>
            <p:ph idx="1"/>
          </p:nvPr>
        </p:nvSpPr>
        <p:spPr>
          <a:xfrm>
            <a:off x="1144371" y="708652"/>
            <a:ext cx="7539420" cy="3547021"/>
          </a:xfrm>
        </p:spPr>
        <p:txBody>
          <a:bodyPr/>
          <a:lstStyle/>
          <a:p>
            <a:r>
              <a:rPr lang="en-US" sz="1800" dirty="0">
                <a:latin typeface="+mn-lt"/>
              </a:rPr>
              <a:t>Microsoft Sentinel is a scalable, cloud-native, security information event management (SIEM) and security orchestration automated response (SOAR) solution. Microsoft Sentinel is your birds-eye view across the enterprise alleviating the stress of increasingly sophisticated attacks, increasing volumes of alerts, and long resolution time frames.</a:t>
            </a:r>
          </a:p>
        </p:txBody>
      </p:sp>
      <p:pic>
        <p:nvPicPr>
          <p:cNvPr id="8" name="Picture 7" descr="Azure Sentinel screenshot showing the initial configuration screen that allows you to create a new event review, manage views, and open to open KQL queries.">
            <a:extLst>
              <a:ext uri="{FF2B5EF4-FFF2-40B4-BE49-F238E27FC236}">
                <a16:creationId xmlns:a16="http://schemas.microsoft.com/office/drawing/2014/main" id="{50BF249B-16C1-45E7-A10D-4C4DDC267160}"/>
              </a:ext>
            </a:extLst>
          </p:cNvPr>
          <p:cNvPicPr>
            <a:picLocks noChangeAspect="1"/>
          </p:cNvPicPr>
          <p:nvPr/>
        </p:nvPicPr>
        <p:blipFill>
          <a:blip r:embed="rId4"/>
          <a:stretch>
            <a:fillRect/>
          </a:stretch>
        </p:blipFill>
        <p:spPr>
          <a:xfrm>
            <a:off x="1628775" y="2483433"/>
            <a:ext cx="5886450" cy="1835944"/>
          </a:xfrm>
          <a:prstGeom prst="rect">
            <a:avLst/>
          </a:prstGeom>
        </p:spPr>
      </p:pic>
    </p:spTree>
    <p:custDataLst>
      <p:tags r:id="rId1"/>
    </p:custDataLst>
    <p:extLst>
      <p:ext uri="{BB962C8B-B14F-4D97-AF65-F5344CB8AC3E}">
        <p14:creationId xmlns:p14="http://schemas.microsoft.com/office/powerpoint/2010/main" val="238799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14536</TotalTime>
  <Words>10986</Words>
  <Application>Microsoft Office PowerPoint</Application>
  <PresentationFormat>On-screen Show (16:9)</PresentationFormat>
  <Paragraphs>797</Paragraphs>
  <Slides>77</Slides>
  <Notes>56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Arial</vt:lpstr>
      <vt:lpstr>Calibri</vt:lpstr>
      <vt:lpstr>Consolas</vt:lpstr>
      <vt:lpstr>Segoe UI</vt:lpstr>
      <vt:lpstr>Segoe UI Light</vt:lpstr>
      <vt:lpstr>Segoe UI Semibold</vt:lpstr>
      <vt:lpstr>Segoe UI Semilight</vt:lpstr>
      <vt:lpstr>Segoe UI VSS (Regular)</vt:lpstr>
      <vt:lpstr>Symbol</vt:lpstr>
      <vt:lpstr>Tahoma</vt:lpstr>
      <vt:lpstr>Wingdings</vt:lpstr>
      <vt:lpstr>Standard_LiveLessons_2017</vt:lpstr>
      <vt:lpstr>Exam SC-300: Microsoft Identity and Access Administrator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Identity &amp; Access Admin Associate</vt:lpstr>
      <vt:lpstr>Cybersecurity Architect Expert</vt:lpstr>
      <vt:lpstr>Security Operations Analyst Associate</vt:lpstr>
      <vt:lpstr>Information Protection Admin Assoc.</vt:lpstr>
      <vt:lpstr> </vt:lpstr>
      <vt:lpstr>Thank you!</vt:lpstr>
      <vt:lpstr>Identity and Access</vt:lpstr>
      <vt:lpstr>Identity and Access Scenario</vt:lpstr>
      <vt:lpstr>Tenant vs. Subscription</vt:lpstr>
      <vt:lpstr>Hybrid Identity</vt:lpstr>
      <vt:lpstr>Azure Management Scopes</vt:lpstr>
      <vt:lpstr>Microsoft 365 Defender</vt:lpstr>
      <vt:lpstr>Microsoft 365 Defender in a Modern SOC</vt:lpstr>
      <vt:lpstr>Identity Landscape at Microsoft</vt:lpstr>
      <vt:lpstr>Zero Trust</vt:lpstr>
      <vt:lpstr>Identity is the control plane</vt:lpstr>
      <vt:lpstr>Microsoft Graph</vt:lpstr>
      <vt:lpstr>Cloud Adoption Framework – Identity Baseline</vt:lpstr>
      <vt:lpstr>Azure AD-registered devices</vt:lpstr>
      <vt:lpstr>Azure AD joined devices</vt:lpstr>
      <vt:lpstr>Hybrid Azure AD joined devices</vt:lpstr>
      <vt:lpstr>Manage custom security attributes (preview)</vt:lpstr>
      <vt:lpstr>Azure Active Directory B2B</vt:lpstr>
      <vt:lpstr>Azure AD B2B collaboration user states</vt:lpstr>
      <vt:lpstr>B2B user states</vt:lpstr>
      <vt:lpstr>What is Azure Active Directory Connect?</vt:lpstr>
      <vt:lpstr>Azure AD Connect cloud sync</vt:lpstr>
      <vt:lpstr>Azure AD Connect component factors</vt:lpstr>
      <vt:lpstr>How password hash synchronization works</vt:lpstr>
      <vt:lpstr>How Azure AD Pass-through Authentication works</vt:lpstr>
      <vt:lpstr>Single Sign-On</vt:lpstr>
      <vt:lpstr>How Seamless SSO is set up</vt:lpstr>
      <vt:lpstr>Enabling MFA with Conditional Access</vt:lpstr>
      <vt:lpstr>Azure AD self-service password reset</vt:lpstr>
      <vt:lpstr>User – Sign-ins report</vt:lpstr>
      <vt:lpstr>Authentication methods</vt:lpstr>
      <vt:lpstr>Microsoft Authenticator</vt:lpstr>
      <vt:lpstr>Authentication in Windows Hello</vt:lpstr>
      <vt:lpstr>Azure AD Password Protection</vt:lpstr>
      <vt:lpstr>Deployment technology</vt:lpstr>
      <vt:lpstr>Security defaults</vt:lpstr>
      <vt:lpstr>About conditional access policies</vt:lpstr>
      <vt:lpstr>Identity protection basics</vt:lpstr>
      <vt:lpstr>Risk Detection, Remediation, and Investigation</vt:lpstr>
      <vt:lpstr>Microsoft Defender for Identity</vt:lpstr>
      <vt:lpstr>Key use cases for Permissions Management </vt:lpstr>
      <vt:lpstr>Permissions Management process flow</vt:lpstr>
      <vt:lpstr>What is CASB and Microsoft Defender for Cloud Apps (MDfCA)</vt:lpstr>
      <vt:lpstr>Microsoft Defender for Cloud Apps - Process Flow</vt:lpstr>
      <vt:lpstr>MDfCA Capabilities</vt:lpstr>
      <vt:lpstr>Microsoft Defender for Cloud Apps</vt:lpstr>
      <vt:lpstr>What is Application Proxy?</vt:lpstr>
      <vt:lpstr>Value of Application Proxy</vt:lpstr>
      <vt:lpstr>Application Proxy</vt:lpstr>
      <vt:lpstr>Azure AD SSO Integrations</vt:lpstr>
      <vt:lpstr>New app registration</vt:lpstr>
      <vt:lpstr>What is entitlement management?</vt:lpstr>
      <vt:lpstr>Summary of terminology</vt:lpstr>
      <vt:lpstr>What are access packages? </vt:lpstr>
      <vt:lpstr>When should I use access packages?</vt:lpstr>
      <vt:lpstr>How do I control who get access?</vt:lpstr>
      <vt:lpstr>What is Privileged identity management? </vt:lpstr>
      <vt:lpstr>What does PIM do?</vt:lpstr>
      <vt:lpstr>What is Log Analytics</vt:lpstr>
      <vt:lpstr>Azure Monitor Alerts</vt:lpstr>
      <vt:lpstr>What is Microsoft Sentinel</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255</cp:revision>
  <dcterms:created xsi:type="dcterms:W3CDTF">2015-09-28T19:52:00Z</dcterms:created>
  <dcterms:modified xsi:type="dcterms:W3CDTF">2022-09-14T19:28:18Z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